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9" r:id="rId2"/>
    <p:sldId id="324" r:id="rId3"/>
    <p:sldId id="303" r:id="rId4"/>
    <p:sldId id="280" r:id="rId5"/>
    <p:sldId id="304" r:id="rId6"/>
    <p:sldId id="305" r:id="rId7"/>
    <p:sldId id="307" r:id="rId8"/>
    <p:sldId id="311" r:id="rId9"/>
    <p:sldId id="302" r:id="rId10"/>
    <p:sldId id="308" r:id="rId11"/>
    <p:sldId id="313" r:id="rId12"/>
    <p:sldId id="312" r:id="rId13"/>
    <p:sldId id="315" r:id="rId14"/>
    <p:sldId id="316" r:id="rId15"/>
    <p:sldId id="323" r:id="rId16"/>
    <p:sldId id="322" r:id="rId17"/>
    <p:sldId id="318" r:id="rId18"/>
    <p:sldId id="319" r:id="rId19"/>
    <p:sldId id="320" r:id="rId20"/>
    <p:sldId id="321" r:id="rId21"/>
    <p:sldId id="298" r:id="rId22"/>
    <p:sldId id="283" r:id="rId23"/>
    <p:sldId id="281" r:id="rId24"/>
    <p:sldId id="317" r:id="rId25"/>
    <p:sldId id="299" r:id="rId26"/>
    <p:sldId id="309"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4" d="100"/>
          <a:sy n="74" d="100"/>
        </p:scale>
        <p:origin x="-1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6DF29-2C06-4ADA-9C4E-7EE9CE5B42D6}"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4A674-5494-401D-9B7F-CC3B28E805EB}" type="slidenum">
              <a:rPr lang="en-US" smtClean="0"/>
              <a:t>‹#›</a:t>
            </a:fld>
            <a:endParaRPr lang="en-US"/>
          </a:p>
        </p:txBody>
      </p:sp>
    </p:spTree>
    <p:extLst>
      <p:ext uri="{BB962C8B-B14F-4D97-AF65-F5344CB8AC3E}">
        <p14:creationId xmlns:p14="http://schemas.microsoft.com/office/powerpoint/2010/main" val="229396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7C0026-7ED9-409B-83A7-2AD6FD17D3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14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39958308-2B7A-43BA-9F52-7705A4562650}" type="datetime1">
              <a:rPr lang="en-US" smtClean="0"/>
              <a:t>11/4/2023</a:t>
            </a:fld>
            <a:endParaRPr lang="en-US"/>
          </a:p>
        </p:txBody>
      </p:sp>
      <p:sp>
        <p:nvSpPr>
          <p:cNvPr id="17" name="Footer Placeholder 16"/>
          <p:cNvSpPr>
            <a:spLocks noGrp="1"/>
          </p:cNvSpPr>
          <p:nvPr>
            <p:ph type="ftr" sz="quarter" idx="11"/>
          </p:nvPr>
        </p:nvSpPr>
        <p:spPr>
          <a:xfrm>
            <a:off x="7213600" y="4205288"/>
            <a:ext cx="1727200" cy="457200"/>
          </a:xfrm>
        </p:spPr>
        <p:txBody>
          <a:bodyPr/>
          <a:lstStyle/>
          <a:p>
            <a:r>
              <a:rPr lang="en-US"/>
              <a:t>NEMA - Acres</a:t>
            </a: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9BC6062-6173-4EDB-B4E8-6C5EAD77A3BD}" type="slidenum">
              <a:rPr lang="en-US" smtClean="0"/>
              <a:t>‹#›</a:t>
            </a:fld>
            <a:endParaRPr lang="en-US"/>
          </a:p>
        </p:txBody>
      </p:sp>
    </p:spTree>
    <p:extLst>
      <p:ext uri="{BB962C8B-B14F-4D97-AF65-F5344CB8AC3E}">
        <p14:creationId xmlns:p14="http://schemas.microsoft.com/office/powerpoint/2010/main" val="172073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D0B287-DCFF-4EC8-A72D-A2E59B500CF5}" type="datetime1">
              <a:rPr lang="en-US" smtClean="0"/>
              <a:t>11/4/2023</a:t>
            </a:fld>
            <a:endParaRPr lang="en-US"/>
          </a:p>
        </p:txBody>
      </p:sp>
      <p:sp>
        <p:nvSpPr>
          <p:cNvPr id="5" name="Footer Placeholder 4"/>
          <p:cNvSpPr>
            <a:spLocks noGrp="1"/>
          </p:cNvSpPr>
          <p:nvPr>
            <p:ph type="ftr" sz="quarter" idx="11"/>
          </p:nvPr>
        </p:nvSpPr>
        <p:spPr/>
        <p:txBody>
          <a:bodyPr/>
          <a:lstStyle/>
          <a:p>
            <a:r>
              <a:rPr lang="en-US"/>
              <a:t>NEMA - Acres</a:t>
            </a:r>
          </a:p>
        </p:txBody>
      </p:sp>
      <p:sp>
        <p:nvSpPr>
          <p:cNvPr id="6" name="Slide Number Placeholder 5"/>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146755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723093-B0A1-40CF-86A3-6F29D994F0F7}" type="datetime1">
              <a:rPr lang="en-US" smtClean="0"/>
              <a:t>11/4/2023</a:t>
            </a:fld>
            <a:endParaRPr lang="en-US"/>
          </a:p>
        </p:txBody>
      </p:sp>
      <p:sp>
        <p:nvSpPr>
          <p:cNvPr id="5" name="Footer Placeholder 4"/>
          <p:cNvSpPr>
            <a:spLocks noGrp="1"/>
          </p:cNvSpPr>
          <p:nvPr>
            <p:ph type="ftr" sz="quarter" idx="11"/>
          </p:nvPr>
        </p:nvSpPr>
        <p:spPr/>
        <p:txBody>
          <a:bodyPr/>
          <a:lstStyle/>
          <a:p>
            <a:r>
              <a:rPr lang="en-US"/>
              <a:t>NEMA - Acres</a:t>
            </a:r>
          </a:p>
        </p:txBody>
      </p:sp>
      <p:sp>
        <p:nvSpPr>
          <p:cNvPr id="6" name="Slide Number Placeholder 5"/>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14907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1B5194-ABC0-4273-8944-E75F585818E2}" type="datetime1">
              <a:rPr lang="en-US" smtClean="0"/>
              <a:t>11/4/2023</a:t>
            </a:fld>
            <a:endParaRPr lang="en-US"/>
          </a:p>
        </p:txBody>
      </p:sp>
      <p:sp>
        <p:nvSpPr>
          <p:cNvPr id="5" name="Footer Placeholder 4"/>
          <p:cNvSpPr>
            <a:spLocks noGrp="1"/>
          </p:cNvSpPr>
          <p:nvPr>
            <p:ph type="ftr" sz="quarter" idx="11"/>
          </p:nvPr>
        </p:nvSpPr>
        <p:spPr/>
        <p:txBody>
          <a:bodyPr/>
          <a:lstStyle/>
          <a:p>
            <a:r>
              <a:rPr lang="en-US"/>
              <a:t>NEMA - Acres</a:t>
            </a:r>
          </a:p>
        </p:txBody>
      </p:sp>
      <p:sp>
        <p:nvSpPr>
          <p:cNvPr id="6" name="Slide Number Placeholder 5"/>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100052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650C73-4432-4E06-B65C-2C472508693B}" type="datetime1">
              <a:rPr lang="en-US" smtClean="0"/>
              <a:t>11/4/2023</a:t>
            </a:fld>
            <a:endParaRPr lang="en-US"/>
          </a:p>
        </p:txBody>
      </p:sp>
      <p:sp>
        <p:nvSpPr>
          <p:cNvPr id="5" name="Footer Placeholder 4"/>
          <p:cNvSpPr>
            <a:spLocks noGrp="1"/>
          </p:cNvSpPr>
          <p:nvPr>
            <p:ph type="ftr" sz="quarter" idx="11"/>
          </p:nvPr>
        </p:nvSpPr>
        <p:spPr/>
        <p:txBody>
          <a:bodyPr/>
          <a:lstStyle/>
          <a:p>
            <a:r>
              <a:rPr lang="en-US"/>
              <a:t>NEMA - Acres</a:t>
            </a:r>
          </a:p>
        </p:txBody>
      </p:sp>
      <p:sp>
        <p:nvSpPr>
          <p:cNvPr id="6" name="Slide Number Placeholder 5"/>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385823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605B5BF-0889-483D-8450-932C7058FD69}" type="datetime1">
              <a:rPr lang="en-US" smtClean="0"/>
              <a:t>11/4/2023</a:t>
            </a:fld>
            <a:endParaRPr lang="en-US"/>
          </a:p>
        </p:txBody>
      </p:sp>
      <p:sp>
        <p:nvSpPr>
          <p:cNvPr id="6" name="Footer Placeholder 5"/>
          <p:cNvSpPr>
            <a:spLocks noGrp="1"/>
          </p:cNvSpPr>
          <p:nvPr>
            <p:ph type="ftr" sz="quarter" idx="11"/>
          </p:nvPr>
        </p:nvSpPr>
        <p:spPr/>
        <p:txBody>
          <a:bodyPr/>
          <a:lstStyle/>
          <a:p>
            <a:r>
              <a:rPr lang="en-US"/>
              <a:t>NEMA - Acres</a:t>
            </a:r>
          </a:p>
        </p:txBody>
      </p:sp>
      <p:sp>
        <p:nvSpPr>
          <p:cNvPr id="7" name="Slide Number Placeholder 6"/>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208040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D0C05682-166E-45DF-BC48-8AA99DD490F7}" type="datetime1">
              <a:rPr lang="en-US" smtClean="0"/>
              <a:t>11/4/2023</a:t>
            </a:fld>
            <a:endParaRPr lang="en-US"/>
          </a:p>
        </p:txBody>
      </p:sp>
      <p:sp>
        <p:nvSpPr>
          <p:cNvPr id="27" name="Slide Number Placeholder 26"/>
          <p:cNvSpPr>
            <a:spLocks noGrp="1"/>
          </p:cNvSpPr>
          <p:nvPr>
            <p:ph type="sldNum" sz="quarter" idx="11"/>
          </p:nvPr>
        </p:nvSpPr>
        <p:spPr/>
        <p:txBody>
          <a:bodyPr rtlCol="0"/>
          <a:lstStyle/>
          <a:p>
            <a:fld id="{69BC6062-6173-4EDB-B4E8-6C5EAD77A3BD}" type="slidenum">
              <a:rPr lang="en-US" smtClean="0"/>
              <a:t>‹#›</a:t>
            </a:fld>
            <a:endParaRPr lang="en-US"/>
          </a:p>
        </p:txBody>
      </p:sp>
      <p:sp>
        <p:nvSpPr>
          <p:cNvPr id="28" name="Footer Placeholder 27"/>
          <p:cNvSpPr>
            <a:spLocks noGrp="1"/>
          </p:cNvSpPr>
          <p:nvPr>
            <p:ph type="ftr" sz="quarter" idx="12"/>
          </p:nvPr>
        </p:nvSpPr>
        <p:spPr/>
        <p:txBody>
          <a:bodyPr rtlCol="0"/>
          <a:lstStyle/>
          <a:p>
            <a:r>
              <a:rPr lang="en-US"/>
              <a:t>NEMA - Acres</a:t>
            </a:r>
          </a:p>
        </p:txBody>
      </p:sp>
    </p:spTree>
    <p:extLst>
      <p:ext uri="{BB962C8B-B14F-4D97-AF65-F5344CB8AC3E}">
        <p14:creationId xmlns:p14="http://schemas.microsoft.com/office/powerpoint/2010/main" val="419050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C71873FC-DB26-4A64-B18E-C99C4BC5CEF7}" type="datetime1">
              <a:rPr lang="en-US" smtClean="0"/>
              <a:t>11/4/2023</a:t>
            </a:fld>
            <a:endParaRPr lang="en-US"/>
          </a:p>
        </p:txBody>
      </p:sp>
      <p:sp>
        <p:nvSpPr>
          <p:cNvPr id="4" name="Footer Placeholder 3"/>
          <p:cNvSpPr>
            <a:spLocks noGrp="1"/>
          </p:cNvSpPr>
          <p:nvPr>
            <p:ph type="ftr" sz="quarter" idx="11"/>
          </p:nvPr>
        </p:nvSpPr>
        <p:spPr>
          <a:xfrm>
            <a:off x="7010400" y="612648"/>
            <a:ext cx="1767840" cy="457200"/>
          </a:xfrm>
        </p:spPr>
        <p:txBody>
          <a:bodyPr/>
          <a:lstStyle/>
          <a:p>
            <a:r>
              <a:rPr lang="en-US"/>
              <a:t>NEMA - Acres</a:t>
            </a:r>
          </a:p>
        </p:txBody>
      </p:sp>
      <p:sp>
        <p:nvSpPr>
          <p:cNvPr id="5" name="Slide Number Placeholder 4"/>
          <p:cNvSpPr>
            <a:spLocks noGrp="1"/>
          </p:cNvSpPr>
          <p:nvPr>
            <p:ph type="sldNum" sz="quarter" idx="12"/>
          </p:nvPr>
        </p:nvSpPr>
        <p:spPr>
          <a:xfrm>
            <a:off x="10899648" y="2272"/>
            <a:ext cx="1016000" cy="365760"/>
          </a:xfrm>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56326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C32BA-FBE0-48D5-98DD-282373CC4AAA}" type="datetime1">
              <a:rPr lang="en-US" smtClean="0"/>
              <a:t>11/4/2023</a:t>
            </a:fld>
            <a:endParaRPr lang="en-US"/>
          </a:p>
        </p:txBody>
      </p:sp>
      <p:sp>
        <p:nvSpPr>
          <p:cNvPr id="3" name="Footer Placeholder 2"/>
          <p:cNvSpPr>
            <a:spLocks noGrp="1"/>
          </p:cNvSpPr>
          <p:nvPr>
            <p:ph type="ftr" sz="quarter" idx="11"/>
          </p:nvPr>
        </p:nvSpPr>
        <p:spPr/>
        <p:txBody>
          <a:bodyPr/>
          <a:lstStyle/>
          <a:p>
            <a:r>
              <a:rPr lang="en-US"/>
              <a:t>NEMA - Acres</a:t>
            </a:r>
          </a:p>
        </p:txBody>
      </p:sp>
      <p:sp>
        <p:nvSpPr>
          <p:cNvPr id="4" name="Slide Number Placeholder 3"/>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92249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6CB7BE-C883-41BF-8CA4-BC584BC55D92}" type="datetime1">
              <a:rPr lang="en-US" smtClean="0"/>
              <a:t>11/4/2023</a:t>
            </a:fld>
            <a:endParaRPr lang="en-US"/>
          </a:p>
        </p:txBody>
      </p:sp>
      <p:sp>
        <p:nvSpPr>
          <p:cNvPr id="6" name="Footer Placeholder 5"/>
          <p:cNvSpPr>
            <a:spLocks noGrp="1"/>
          </p:cNvSpPr>
          <p:nvPr>
            <p:ph type="ftr" sz="quarter" idx="11"/>
          </p:nvPr>
        </p:nvSpPr>
        <p:spPr/>
        <p:txBody>
          <a:bodyPr/>
          <a:lstStyle/>
          <a:p>
            <a:r>
              <a:rPr lang="en-US"/>
              <a:t>NEMA - Acres</a:t>
            </a:r>
          </a:p>
        </p:txBody>
      </p:sp>
      <p:sp>
        <p:nvSpPr>
          <p:cNvPr id="7" name="Slide Number Placeholder 6"/>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180478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129D6A7-0F76-4288-8168-88B9B9575637}" type="datetime1">
              <a:rPr lang="en-US" smtClean="0"/>
              <a:t>11/4/2023</a:t>
            </a:fld>
            <a:endParaRPr lang="en-US"/>
          </a:p>
        </p:txBody>
      </p:sp>
      <p:sp>
        <p:nvSpPr>
          <p:cNvPr id="6" name="Footer Placeholder 5"/>
          <p:cNvSpPr>
            <a:spLocks noGrp="1"/>
          </p:cNvSpPr>
          <p:nvPr>
            <p:ph type="ftr" sz="quarter" idx="11"/>
          </p:nvPr>
        </p:nvSpPr>
        <p:spPr/>
        <p:txBody>
          <a:bodyPr/>
          <a:lstStyle/>
          <a:p>
            <a:r>
              <a:rPr lang="en-US"/>
              <a:t>NEMA - Acres</a:t>
            </a:r>
          </a:p>
        </p:txBody>
      </p:sp>
      <p:sp>
        <p:nvSpPr>
          <p:cNvPr id="7" name="Slide Number Placeholder 6"/>
          <p:cNvSpPr>
            <a:spLocks noGrp="1"/>
          </p:cNvSpPr>
          <p:nvPr>
            <p:ph type="sldNum" sz="quarter" idx="12"/>
          </p:nvPr>
        </p:nvSpPr>
        <p:spPr/>
        <p:txBody>
          <a:bodyPr/>
          <a:lstStyle/>
          <a:p>
            <a:fld id="{69BC6062-6173-4EDB-B4E8-6C5EAD77A3BD}" type="slidenum">
              <a:rPr lang="en-US" smtClean="0"/>
              <a:t>‹#›</a:t>
            </a:fld>
            <a:endParaRPr lang="en-US"/>
          </a:p>
        </p:txBody>
      </p:sp>
    </p:spTree>
    <p:extLst>
      <p:ext uri="{BB962C8B-B14F-4D97-AF65-F5344CB8AC3E}">
        <p14:creationId xmlns:p14="http://schemas.microsoft.com/office/powerpoint/2010/main" val="14699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F67177D-51CA-4A39-964B-35DCB1CE677E}" type="datetime1">
              <a:rPr lang="en-US" smtClean="0"/>
              <a:t>11/4/2023</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r>
              <a:rPr lang="en-US"/>
              <a:t>NEMA - Acres</a:t>
            </a: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69BC6062-6173-4EDB-B4E8-6C5EAD77A3BD}" type="slidenum">
              <a:rPr lang="en-US" smtClean="0"/>
              <a:t>‹#›</a:t>
            </a:fld>
            <a:endParaRPr lang="en-US"/>
          </a:p>
        </p:txBody>
      </p:sp>
    </p:spTree>
    <p:extLst>
      <p:ext uri="{BB962C8B-B14F-4D97-AF65-F5344CB8AC3E}">
        <p14:creationId xmlns:p14="http://schemas.microsoft.com/office/powerpoint/2010/main" val="71743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image" Target="../media/image5.webp"/><Relationship Id="rId1" Type="http://schemas.openxmlformats.org/officeDocument/2006/relationships/slideLayout" Target="../slideLayouts/slideLayout7.xml"/><Relationship Id="rId4" Type="http://schemas.openxmlformats.org/officeDocument/2006/relationships/image" Target="../media/image7.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052" y="2394518"/>
            <a:ext cx="11277600" cy="1470025"/>
          </a:xfrm>
        </p:spPr>
        <p:txBody>
          <a:bodyPr>
            <a:normAutofit/>
          </a:bodyPr>
          <a:lstStyle/>
          <a:p>
            <a:r>
              <a:rPr lang="en-US" sz="4000" dirty="0">
                <a:latin typeface="Times New Roman" panose="02020603050405020304" pitchFamily="18" charset="0"/>
                <a:cs typeface="Times New Roman" panose="02020603050405020304" pitchFamily="18" charset="0"/>
              </a:rPr>
              <a:t>A TRUE TREASURE</a:t>
            </a:r>
          </a:p>
        </p:txBody>
      </p:sp>
      <p:sp>
        <p:nvSpPr>
          <p:cNvPr id="3" name="Subtitle 2"/>
          <p:cNvSpPr>
            <a:spLocks noGrp="1"/>
          </p:cNvSpPr>
          <p:nvPr>
            <p:ph type="subTitle" idx="1"/>
          </p:nvPr>
        </p:nvSpPr>
        <p:spPr>
          <a:xfrm>
            <a:off x="609600" y="3864543"/>
            <a:ext cx="6604000" cy="1752600"/>
          </a:xfrm>
        </p:spPr>
        <p:txBody>
          <a:bodyPr/>
          <a:lstStyle/>
          <a:p>
            <a:r>
              <a:rPr lang="en-US" dirty="0">
                <a:latin typeface="Times New Roman" panose="02020603050405020304" pitchFamily="18" charset="0"/>
                <a:cs typeface="Times New Roman" panose="02020603050405020304" pitchFamily="18" charset="0"/>
              </a:rPr>
              <a:t>Anglicanism &amp; the Reformed Episcopal Church</a:t>
            </a:r>
          </a:p>
        </p:txBody>
      </p:sp>
      <p:pic>
        <p:nvPicPr>
          <p:cNvPr id="5" name="Picture 4">
            <a:extLst>
              <a:ext uri="{FF2B5EF4-FFF2-40B4-BE49-F238E27FC236}">
                <a16:creationId xmlns:a16="http://schemas.microsoft.com/office/drawing/2014/main" id="{2A04441A-9BC7-8D17-F946-BAA397D174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4870" y="214298"/>
            <a:ext cx="5943600" cy="2573020"/>
          </a:xfrm>
          <a:prstGeom prst="rect">
            <a:avLst/>
          </a:prstGeom>
          <a:noFill/>
          <a:ln>
            <a:noFill/>
          </a:ln>
        </p:spPr>
      </p:pic>
    </p:spTree>
    <p:extLst>
      <p:ext uri="{BB962C8B-B14F-4D97-AF65-F5344CB8AC3E}">
        <p14:creationId xmlns:p14="http://schemas.microsoft.com/office/powerpoint/2010/main" val="73046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0C68D6-DDA3-6BC6-C7DB-19A760ABE215}"/>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539CCF8A-6DC7-E7CA-88DE-5C92EB0CC3B2}"/>
              </a:ext>
            </a:extLst>
          </p:cNvPr>
          <p:cNvSpPr>
            <a:spLocks noGrp="1"/>
          </p:cNvSpPr>
          <p:nvPr>
            <p:ph type="sldNum" sz="quarter" idx="12"/>
          </p:nvPr>
        </p:nvSpPr>
        <p:spPr/>
        <p:txBody>
          <a:bodyPr/>
          <a:lstStyle/>
          <a:p>
            <a:fld id="{69BC6062-6173-4EDB-B4E8-6C5EAD77A3BD}" type="slidenum">
              <a:rPr lang="en-US" smtClean="0"/>
              <a:t>10</a:t>
            </a:fld>
            <a:endParaRPr lang="en-US"/>
          </a:p>
        </p:txBody>
      </p:sp>
      <p:sp>
        <p:nvSpPr>
          <p:cNvPr id="5" name="TextBox 4">
            <a:extLst>
              <a:ext uri="{FF2B5EF4-FFF2-40B4-BE49-F238E27FC236}">
                <a16:creationId xmlns:a16="http://schemas.microsoft.com/office/drawing/2014/main" id="{9258F215-CF5F-502A-3AE0-5C0D9C8A7110}"/>
              </a:ext>
            </a:extLst>
          </p:cNvPr>
          <p:cNvSpPr txBox="1"/>
          <p:nvPr/>
        </p:nvSpPr>
        <p:spPr>
          <a:xfrm>
            <a:off x="603387" y="1069848"/>
            <a:ext cx="10985226" cy="3230628"/>
          </a:xfrm>
          <a:prstGeom prst="rect">
            <a:avLst/>
          </a:prstGeom>
          <a:noFill/>
        </p:spPr>
        <p:txBody>
          <a:bodyPr wrap="square">
            <a:spAutoFit/>
          </a:bodyPr>
          <a:lstStyle/>
          <a:p>
            <a:pPr marR="0">
              <a:lnSpc>
                <a:spcPct val="107000"/>
              </a:lnSpc>
              <a:spcBef>
                <a:spcPts val="0"/>
              </a:spcBef>
              <a:spcAft>
                <a:spcPts val="80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664 AD the Church in Britain consolidated and submitted to the bishop of Rome (the Pope) at the Synod of Whitby.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The Church of Rome made the case that the church in the British Isles should become part of the Roman Church since it was the seat of St. Peter.  After vigorous debate this view prevailed and would remain for nearly the next 1000 years.</a:t>
            </a:r>
          </a:p>
        </p:txBody>
      </p:sp>
      <p:pic>
        <p:nvPicPr>
          <p:cNvPr id="2050" name="Picture 2" descr="St. Peter's Basilica in Vatican City - Tips &amp; Tickets">
            <a:extLst>
              <a:ext uri="{FF2B5EF4-FFF2-40B4-BE49-F238E27FC236}">
                <a16:creationId xmlns:a16="http://schemas.microsoft.com/office/drawing/2014/main" id="{BEC829F4-DB5B-9295-8302-395E8CCC9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078" y="4383156"/>
            <a:ext cx="3495699" cy="232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5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A8E6A8-7E29-261D-9F70-CDB1C024659E}"/>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56139654-6BA0-28BC-215A-C8926BFAB726}"/>
              </a:ext>
            </a:extLst>
          </p:cNvPr>
          <p:cNvSpPr>
            <a:spLocks noGrp="1"/>
          </p:cNvSpPr>
          <p:nvPr>
            <p:ph type="sldNum" sz="quarter" idx="12"/>
          </p:nvPr>
        </p:nvSpPr>
        <p:spPr/>
        <p:txBody>
          <a:bodyPr/>
          <a:lstStyle/>
          <a:p>
            <a:fld id="{69BC6062-6173-4EDB-B4E8-6C5EAD77A3BD}" type="slidenum">
              <a:rPr lang="en-US" smtClean="0"/>
              <a:t>11</a:t>
            </a:fld>
            <a:endParaRPr lang="en-US"/>
          </a:p>
        </p:txBody>
      </p:sp>
      <p:sp>
        <p:nvSpPr>
          <p:cNvPr id="5" name="TextBox 4">
            <a:extLst>
              <a:ext uri="{FF2B5EF4-FFF2-40B4-BE49-F238E27FC236}">
                <a16:creationId xmlns:a16="http://schemas.microsoft.com/office/drawing/2014/main" id="{4EA81072-AF9C-701B-5D90-95CBFE379E04}"/>
              </a:ext>
            </a:extLst>
          </p:cNvPr>
          <p:cNvSpPr txBox="1"/>
          <p:nvPr/>
        </p:nvSpPr>
        <p:spPr>
          <a:xfrm>
            <a:off x="456637" y="910822"/>
            <a:ext cx="10985153" cy="5632311"/>
          </a:xfrm>
          <a:prstGeom prst="rect">
            <a:avLst/>
          </a:prstGeom>
          <a:noFill/>
        </p:spPr>
        <p:txBody>
          <a:bodyPr wrap="square">
            <a:spAutoFit/>
          </a:bodyPr>
          <a:lstStyle/>
          <a:p>
            <a:pPr marL="0" marR="0">
              <a:spcBef>
                <a:spcPts val="0"/>
              </a:spcBef>
              <a:spcAft>
                <a:spcPts val="0"/>
              </a:spcAft>
            </a:pPr>
            <a:r>
              <a:rPr lang="en-US"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Reformation</a:t>
            </a:r>
          </a:p>
          <a:p>
            <a:pPr marL="0" marR="0">
              <a:spcBef>
                <a:spcPts val="0"/>
              </a:spcBef>
              <a:spcAft>
                <a:spcPts val="0"/>
              </a:spcAft>
            </a:pP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Church of England and the Church of Rome separated in the 1500s during the Protestant Reformations.  What happened?</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King’s Great Matter – Henry VIII &amp; Catherine of Aragon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Pope Clement VII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Thomas Cranmer 1532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1533 Annulment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 of Supremacy 1534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English Reformation was a fairly conservative reformation, much like the Lutheran reforms.  Both Lutheranism and Anglicanism kept more features and practices from the past than other types of Protestantism, such as vestments, the historic church calendar, and liturgical worship.  The Church in England ended up with a solid biblical theology and the ancient ecclesiastical structure of Rome, less papal authority.</a:t>
            </a:r>
            <a:endParaRPr lang="en-US" sz="24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FB0D58B1-84FB-A201-9016-7EE494705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233" y="2118430"/>
            <a:ext cx="2065957" cy="212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7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0A25A0-A88F-4A91-D7D0-B2E8D30C6454}"/>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9DFC4B6E-E6FB-1D98-4F1D-5D87C23D4015}"/>
              </a:ext>
            </a:extLst>
          </p:cNvPr>
          <p:cNvSpPr>
            <a:spLocks noGrp="1"/>
          </p:cNvSpPr>
          <p:nvPr>
            <p:ph type="sldNum" sz="quarter" idx="12"/>
          </p:nvPr>
        </p:nvSpPr>
        <p:spPr/>
        <p:txBody>
          <a:bodyPr/>
          <a:lstStyle/>
          <a:p>
            <a:fld id="{69BC6062-6173-4EDB-B4E8-6C5EAD77A3BD}" type="slidenum">
              <a:rPr lang="en-US" smtClean="0"/>
              <a:t>12</a:t>
            </a:fld>
            <a:endParaRPr lang="en-US"/>
          </a:p>
        </p:txBody>
      </p:sp>
      <p:sp>
        <p:nvSpPr>
          <p:cNvPr id="5" name="TextBox 4">
            <a:extLst>
              <a:ext uri="{FF2B5EF4-FFF2-40B4-BE49-F238E27FC236}">
                <a16:creationId xmlns:a16="http://schemas.microsoft.com/office/drawing/2014/main" id="{4087A8B5-E750-9A38-7754-9D95D196564E}"/>
              </a:ext>
            </a:extLst>
          </p:cNvPr>
          <p:cNvSpPr txBox="1"/>
          <p:nvPr/>
        </p:nvSpPr>
        <p:spPr>
          <a:xfrm>
            <a:off x="1367458" y="841248"/>
            <a:ext cx="9242200" cy="5632311"/>
          </a:xfrm>
          <a:prstGeom prst="rect">
            <a:avLst/>
          </a:prstGeom>
          <a:noFill/>
        </p:spPr>
        <p:txBody>
          <a:bodyPr wrap="square">
            <a:spAutoFit/>
          </a:bodyPr>
          <a:lstStyle/>
          <a:p>
            <a:pPr marL="0" marR="0">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Timeline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1529 – Henry VIII</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1532 – Thomas Cranmer</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1549 – First Book of Common Prayer</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1555 – Oxford Martyrs</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1556 – Thomas Cranmer Executed</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1563 – 39 Articles</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1581 – Richard Hooker</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1607 – Jamestown Settlement</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1611 – King James Bible</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1649 – Execution of Charles I (Oliver Cromwell)</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1660 – Restoration of the Monarchy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Charles II</a:t>
            </a:r>
          </a:p>
          <a:p>
            <a:pPr marL="0" marR="0">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1662 – The Book of Common Prayer that is still the official version of the Church of England and is the Reformed</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Episcopal 2003 Book of Common Prayer version.</a:t>
            </a:r>
          </a:p>
        </p:txBody>
      </p:sp>
      <p:pic>
        <p:nvPicPr>
          <p:cNvPr id="1028" name="Picture 4" descr="Salvation and damnation at stake | These Islands">
            <a:extLst>
              <a:ext uri="{FF2B5EF4-FFF2-40B4-BE49-F238E27FC236}">
                <a16:creationId xmlns:a16="http://schemas.microsoft.com/office/drawing/2014/main" id="{9570E0A6-F21E-9C8D-4438-B4D1EEE4A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270" y="1195471"/>
            <a:ext cx="3188722" cy="318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8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B60D09-F004-7206-1766-CFF3D57EC3ED}"/>
              </a:ext>
            </a:extLst>
          </p:cNvPr>
          <p:cNvSpPr>
            <a:spLocks noGrp="1"/>
          </p:cNvSpPr>
          <p:nvPr>
            <p:ph type="ftr" sz="quarter" idx="11"/>
          </p:nvPr>
        </p:nvSpPr>
        <p:spPr>
          <a:xfrm>
            <a:off x="6636408" y="612648"/>
            <a:ext cx="2086351" cy="457200"/>
          </a:xfrm>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C30EE453-9964-0236-5A2F-D978C5EA59EE}"/>
              </a:ext>
            </a:extLst>
          </p:cNvPr>
          <p:cNvSpPr>
            <a:spLocks noGrp="1"/>
          </p:cNvSpPr>
          <p:nvPr>
            <p:ph type="sldNum" sz="quarter" idx="12"/>
          </p:nvPr>
        </p:nvSpPr>
        <p:spPr/>
        <p:txBody>
          <a:bodyPr/>
          <a:lstStyle/>
          <a:p>
            <a:fld id="{69BC6062-6173-4EDB-B4E8-6C5EAD77A3BD}" type="slidenum">
              <a:rPr lang="en-US" smtClean="0"/>
              <a:t>13</a:t>
            </a:fld>
            <a:endParaRPr lang="en-US"/>
          </a:p>
        </p:txBody>
      </p:sp>
      <p:pic>
        <p:nvPicPr>
          <p:cNvPr id="1026" name="Picture 3">
            <a:extLst>
              <a:ext uri="{FF2B5EF4-FFF2-40B4-BE49-F238E27FC236}">
                <a16:creationId xmlns:a16="http://schemas.microsoft.com/office/drawing/2014/main" id="{BF3EB089-2DE0-C7A3-680B-4DE824AA5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44" y="2248032"/>
            <a:ext cx="212248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FD74BB2-99F5-D2F1-C4DE-E4F036C9745A}"/>
              </a:ext>
            </a:extLst>
          </p:cNvPr>
          <p:cNvSpPr txBox="1"/>
          <p:nvPr/>
        </p:nvSpPr>
        <p:spPr>
          <a:xfrm>
            <a:off x="430592" y="5175382"/>
            <a:ext cx="2994164"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Archbishop Matthew Parker </a:t>
            </a: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(1504-1575)</a:t>
            </a:r>
          </a:p>
        </p:txBody>
      </p:sp>
      <p:pic>
        <p:nvPicPr>
          <p:cNvPr id="1027" name="Picture 5">
            <a:extLst>
              <a:ext uri="{FF2B5EF4-FFF2-40B4-BE49-F238E27FC236}">
                <a16:creationId xmlns:a16="http://schemas.microsoft.com/office/drawing/2014/main" id="{AD83AF29-CB62-124C-FB1C-612FF8923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975" y="2248031"/>
            <a:ext cx="2300908" cy="29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05D2BD5-8D74-B403-B488-1A69BE9BF582}"/>
              </a:ext>
            </a:extLst>
          </p:cNvPr>
          <p:cNvSpPr txBox="1"/>
          <p:nvPr/>
        </p:nvSpPr>
        <p:spPr>
          <a:xfrm>
            <a:off x="6404334" y="5175382"/>
            <a:ext cx="2010189"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Bishop John Jewel </a:t>
            </a:r>
          </a:p>
          <a:p>
            <a:pPr marL="0" marR="0">
              <a:lnSpc>
                <a:spcPct val="107000"/>
              </a:lnSpc>
              <a:spcBef>
                <a:spcPts val="0"/>
              </a:spcBef>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(1522-1571)</a:t>
            </a:r>
          </a:p>
        </p:txBody>
      </p:sp>
      <p:pic>
        <p:nvPicPr>
          <p:cNvPr id="1028" name="Picture 4">
            <a:extLst>
              <a:ext uri="{FF2B5EF4-FFF2-40B4-BE49-F238E27FC236}">
                <a16:creationId xmlns:a16="http://schemas.microsoft.com/office/drawing/2014/main" id="{B7489854-CA02-A89A-5BF9-A7C310B80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873" y="2248032"/>
            <a:ext cx="2144725" cy="29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1BE2F339-7666-AB83-3F58-B64024BEC8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5001F284-DD17-0126-50F0-7AB0006C277A}"/>
              </a:ext>
            </a:extLst>
          </p:cNvPr>
          <p:cNvSpPr txBox="1"/>
          <p:nvPr/>
        </p:nvSpPr>
        <p:spPr>
          <a:xfrm>
            <a:off x="3210147" y="5175382"/>
            <a:ext cx="3048828"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Archbishop Thomas Cranmer </a:t>
            </a: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(1489-1556)</a:t>
            </a:r>
          </a:p>
        </p:txBody>
      </p:sp>
      <p:sp>
        <p:nvSpPr>
          <p:cNvPr id="12" name="Rectangle 9">
            <a:extLst>
              <a:ext uri="{FF2B5EF4-FFF2-40B4-BE49-F238E27FC236}">
                <a16:creationId xmlns:a16="http://schemas.microsoft.com/office/drawing/2014/main" id="{5D190E25-B9D8-CB87-A045-BAAF2ACB9407}"/>
              </a:ext>
            </a:extLst>
          </p:cNvPr>
          <p:cNvSpPr>
            <a:spLocks noChangeArrowheads="1"/>
          </p:cNvSpPr>
          <p:nvPr/>
        </p:nvSpPr>
        <p:spPr bwMode="auto">
          <a:xfrm>
            <a:off x="8959630" y="612648"/>
            <a:ext cx="13072610" cy="52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2" name="Picture 7" descr="Credit: Getty Images/Hulton Archive">
            <a:extLst>
              <a:ext uri="{FF2B5EF4-FFF2-40B4-BE49-F238E27FC236}">
                <a16:creationId xmlns:a16="http://schemas.microsoft.com/office/drawing/2014/main" id="{363EFF59-91C3-0F91-61A3-A80BE4CEA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3742" y="2248032"/>
            <a:ext cx="2311066" cy="29273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AF5C75D-3766-B746-D740-B724270C8C44}"/>
              </a:ext>
            </a:extLst>
          </p:cNvPr>
          <p:cNvSpPr txBox="1"/>
          <p:nvPr/>
        </p:nvSpPr>
        <p:spPr>
          <a:xfrm>
            <a:off x="9291465" y="5175381"/>
            <a:ext cx="2300908"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Rev. Richard Hooker </a:t>
            </a:r>
          </a:p>
          <a:p>
            <a:pPr marL="0" marR="0">
              <a:lnSpc>
                <a:spcPct val="107000"/>
              </a:lnSpc>
              <a:spcBef>
                <a:spcPts val="0"/>
              </a:spcBef>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(1554-1600)</a:t>
            </a:r>
          </a:p>
        </p:txBody>
      </p:sp>
      <p:sp>
        <p:nvSpPr>
          <p:cNvPr id="16" name="TextBox 15">
            <a:extLst>
              <a:ext uri="{FF2B5EF4-FFF2-40B4-BE49-F238E27FC236}">
                <a16:creationId xmlns:a16="http://schemas.microsoft.com/office/drawing/2014/main" id="{0DBDC3B9-6A19-35E7-BD46-6E39CA539890}"/>
              </a:ext>
            </a:extLst>
          </p:cNvPr>
          <p:cNvSpPr txBox="1"/>
          <p:nvPr/>
        </p:nvSpPr>
        <p:spPr>
          <a:xfrm>
            <a:off x="618435" y="1416795"/>
            <a:ext cx="3048829"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Early Anglican Divines</a:t>
            </a:r>
          </a:p>
        </p:txBody>
      </p:sp>
    </p:spTree>
    <p:extLst>
      <p:ext uri="{BB962C8B-B14F-4D97-AF65-F5344CB8AC3E}">
        <p14:creationId xmlns:p14="http://schemas.microsoft.com/office/powerpoint/2010/main" val="296436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A9F77E-7DC3-193F-25A5-78F0A9A3D673}"/>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3FFB7C8E-3ACA-5BDB-F325-E4738FC9C06C}"/>
              </a:ext>
            </a:extLst>
          </p:cNvPr>
          <p:cNvSpPr>
            <a:spLocks noGrp="1"/>
          </p:cNvSpPr>
          <p:nvPr>
            <p:ph type="sldNum" sz="quarter" idx="12"/>
          </p:nvPr>
        </p:nvSpPr>
        <p:spPr/>
        <p:txBody>
          <a:bodyPr/>
          <a:lstStyle/>
          <a:p>
            <a:fld id="{69BC6062-6173-4EDB-B4E8-6C5EAD77A3BD}" type="slidenum">
              <a:rPr lang="en-US" smtClean="0"/>
              <a:t>14</a:t>
            </a:fld>
            <a:endParaRPr lang="en-US"/>
          </a:p>
        </p:txBody>
      </p:sp>
      <p:pic>
        <p:nvPicPr>
          <p:cNvPr id="2050" name="Picture 1" descr="A solemn old white man clothed in Reformation-era clerical robes, seated and holding a book">
            <a:extLst>
              <a:ext uri="{FF2B5EF4-FFF2-40B4-BE49-F238E27FC236}">
                <a16:creationId xmlns:a16="http://schemas.microsoft.com/office/drawing/2014/main" id="{461C0A2C-5753-FE75-26CD-0E2BB672E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42" y="2078171"/>
            <a:ext cx="2676791" cy="326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3E3F84B-D3EE-D740-B5CF-4823B3A56D27}"/>
              </a:ext>
            </a:extLst>
          </p:cNvPr>
          <p:cNvSpPr txBox="1"/>
          <p:nvPr/>
        </p:nvSpPr>
        <p:spPr>
          <a:xfrm>
            <a:off x="316642" y="5436941"/>
            <a:ext cx="2676791"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Bishop Lancelot Andrewes </a:t>
            </a:r>
          </a:p>
          <a:p>
            <a:pPr marL="0" marR="0">
              <a:lnSpc>
                <a:spcPct val="107000"/>
              </a:lnSpc>
              <a:spcBef>
                <a:spcPts val="0"/>
              </a:spcBef>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(1555-1626)</a:t>
            </a:r>
          </a:p>
        </p:txBody>
      </p:sp>
      <p:pic>
        <p:nvPicPr>
          <p:cNvPr id="2051" name="Picture 1" descr="Archbishop William Laud">
            <a:extLst>
              <a:ext uri="{FF2B5EF4-FFF2-40B4-BE49-F238E27FC236}">
                <a16:creationId xmlns:a16="http://schemas.microsoft.com/office/drawing/2014/main" id="{B4BEF6A4-55B4-3DDE-897E-27400A997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104" y="2078171"/>
            <a:ext cx="2459713" cy="326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E53C689-4B94-FEEA-9BA1-2438379114EA}"/>
              </a:ext>
            </a:extLst>
          </p:cNvPr>
          <p:cNvSpPr txBox="1"/>
          <p:nvPr/>
        </p:nvSpPr>
        <p:spPr>
          <a:xfrm>
            <a:off x="3347104" y="5436941"/>
            <a:ext cx="2676791"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Archbishop William Laud </a:t>
            </a:r>
          </a:p>
          <a:p>
            <a:pPr marL="0" marR="0">
              <a:lnSpc>
                <a:spcPct val="107000"/>
              </a:lnSpc>
              <a:spcBef>
                <a:spcPts val="0"/>
              </a:spcBef>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(1573-1644)</a:t>
            </a:r>
          </a:p>
        </p:txBody>
      </p:sp>
      <p:sp>
        <p:nvSpPr>
          <p:cNvPr id="10" name="TextBox 9">
            <a:extLst>
              <a:ext uri="{FF2B5EF4-FFF2-40B4-BE49-F238E27FC236}">
                <a16:creationId xmlns:a16="http://schemas.microsoft.com/office/drawing/2014/main" id="{CE60763D-B111-53B2-A7BE-ED963033E3FE}"/>
              </a:ext>
            </a:extLst>
          </p:cNvPr>
          <p:cNvSpPr txBox="1"/>
          <p:nvPr/>
        </p:nvSpPr>
        <p:spPr>
          <a:xfrm>
            <a:off x="207311" y="1172831"/>
            <a:ext cx="6097712" cy="470000"/>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Caroline Divines</a:t>
            </a:r>
          </a:p>
        </p:txBody>
      </p:sp>
      <p:pic>
        <p:nvPicPr>
          <p:cNvPr id="2052" name="Picture 2">
            <a:extLst>
              <a:ext uri="{FF2B5EF4-FFF2-40B4-BE49-F238E27FC236}">
                <a16:creationId xmlns:a16="http://schemas.microsoft.com/office/drawing/2014/main" id="{9870299B-A454-8940-A009-D7BDB4DE8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378" y="2078171"/>
            <a:ext cx="2459714" cy="326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3079607-0B4E-E060-9930-BFD35DDF3DC2}"/>
              </a:ext>
            </a:extLst>
          </p:cNvPr>
          <p:cNvSpPr txBox="1"/>
          <p:nvPr/>
        </p:nvSpPr>
        <p:spPr>
          <a:xfrm>
            <a:off x="6469876" y="5436941"/>
            <a:ext cx="2328242" cy="774507"/>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Bishop Jeremy Taylor </a:t>
            </a:r>
          </a:p>
          <a:p>
            <a:pPr marL="0" marR="0">
              <a:lnSpc>
                <a:spcPct val="107000"/>
              </a:lnSpc>
              <a:spcBef>
                <a:spcPts val="0"/>
              </a:spcBef>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(1613-1667)</a:t>
            </a:r>
          </a:p>
        </p:txBody>
      </p:sp>
      <p:pic>
        <p:nvPicPr>
          <p:cNvPr id="2057" name="Picture 9" descr="Portrait by Robert White, 1674 (National Portrait Gallery)">
            <a:extLst>
              <a:ext uri="{FF2B5EF4-FFF2-40B4-BE49-F238E27FC236}">
                <a16:creationId xmlns:a16="http://schemas.microsoft.com/office/drawing/2014/main" id="{7D06FB2D-87FB-DA86-22A6-E31F70BAD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53" y="2030209"/>
            <a:ext cx="2677280" cy="33587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824940C-B4C1-0E8D-11A5-A168B42A73AC}"/>
              </a:ext>
            </a:extLst>
          </p:cNvPr>
          <p:cNvSpPr txBox="1"/>
          <p:nvPr/>
        </p:nvSpPr>
        <p:spPr>
          <a:xfrm>
            <a:off x="8991653" y="5470845"/>
            <a:ext cx="2676791" cy="774507"/>
          </a:xfrm>
          <a:prstGeom prst="rect">
            <a:avLst/>
          </a:prstGeom>
          <a:noFill/>
        </p:spPr>
        <p:txBody>
          <a:bodyPr wrap="square">
            <a:spAutoFit/>
          </a:bodyPr>
          <a:lstStyle/>
          <a:p>
            <a:pPr marL="0" marR="0">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Times New Roman" panose="02020603050405020304" pitchFamily="18" charset="0"/>
                <a:ea typeface="Calibri" panose="020F0502020204030204" pitchFamily="34" charset="0"/>
                <a:cs typeface="Times New Roman" panose="02020603050405020304" pitchFamily="18" charset="0"/>
              </a:rPr>
              <a:t>Rev. George Herbert</a:t>
            </a: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(1593-1633)</a:t>
            </a:r>
          </a:p>
        </p:txBody>
      </p:sp>
    </p:spTree>
    <p:extLst>
      <p:ext uri="{BB962C8B-B14F-4D97-AF65-F5344CB8AC3E}">
        <p14:creationId xmlns:p14="http://schemas.microsoft.com/office/powerpoint/2010/main" val="115979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AF6E3F-943D-87CF-5AF0-019735F5E5A2}"/>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ACD3E63C-7793-9E35-7EA0-7F7BFBF9D5B6}"/>
              </a:ext>
            </a:extLst>
          </p:cNvPr>
          <p:cNvSpPr>
            <a:spLocks noGrp="1"/>
          </p:cNvSpPr>
          <p:nvPr>
            <p:ph type="sldNum" sz="quarter" idx="12"/>
          </p:nvPr>
        </p:nvSpPr>
        <p:spPr/>
        <p:txBody>
          <a:bodyPr/>
          <a:lstStyle/>
          <a:p>
            <a:fld id="{69BC6062-6173-4EDB-B4E8-6C5EAD77A3BD}" type="slidenum">
              <a:rPr lang="en-US" smtClean="0"/>
              <a:t>15</a:t>
            </a:fld>
            <a:endParaRPr lang="en-US"/>
          </a:p>
        </p:txBody>
      </p:sp>
      <p:sp>
        <p:nvSpPr>
          <p:cNvPr id="5" name="TextBox 4">
            <a:extLst>
              <a:ext uri="{FF2B5EF4-FFF2-40B4-BE49-F238E27FC236}">
                <a16:creationId xmlns:a16="http://schemas.microsoft.com/office/drawing/2014/main" id="{1C76FF96-32D5-C9B2-24BB-7D8474337E2B}"/>
              </a:ext>
            </a:extLst>
          </p:cNvPr>
          <p:cNvSpPr txBox="1"/>
          <p:nvPr/>
        </p:nvSpPr>
        <p:spPr>
          <a:xfrm>
            <a:off x="1399761" y="1798982"/>
            <a:ext cx="11221278" cy="3970318"/>
          </a:xfrm>
          <a:prstGeom prst="rect">
            <a:avLst/>
          </a:prstGeom>
          <a:noFill/>
        </p:spPr>
        <p:txBody>
          <a:bodyPr wrap="square">
            <a:spAutoFit/>
          </a:bodyPr>
          <a:lstStyle/>
          <a:p>
            <a:r>
              <a:rPr lang="en-US" sz="2800" b="1" dirty="0">
                <a:solidFill>
                  <a:srgbClr val="000000"/>
                </a:solidFill>
                <a:latin typeface="Times New Roman" panose="02020603050405020304" pitchFamily="18" charset="0"/>
              </a:rPr>
              <a:t>Historical Cycles Summary </a:t>
            </a:r>
          </a:p>
          <a:p>
            <a:endParaRPr lang="en-US" sz="2800" dirty="0">
              <a:solidFill>
                <a:srgbClr val="000000"/>
              </a:solidFill>
              <a:latin typeface="Times New Roman" panose="02020603050405020304" pitchFamily="18" charset="0"/>
            </a:endParaRP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Ancient church in British Isles (209 &amp; 220)</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Council of Whitby (664)</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Protestant Reformation (1534)</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Romanism – Mary Tudor (1553)</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Protestantism - Elizabeth I (1558) &amp; James I (1603)</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Puritans – Cromwell (1653)</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Protestantism under Charles II (1660)</a:t>
            </a:r>
            <a:endParaRPr lang="en-US" sz="2800" dirty="0"/>
          </a:p>
        </p:txBody>
      </p:sp>
    </p:spTree>
    <p:extLst>
      <p:ext uri="{BB962C8B-B14F-4D97-AF65-F5344CB8AC3E}">
        <p14:creationId xmlns:p14="http://schemas.microsoft.com/office/powerpoint/2010/main" val="249666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171FD-F2DA-E091-2703-5ECB6E881BE8}"/>
              </a:ext>
            </a:extLst>
          </p:cNvPr>
          <p:cNvSpPr>
            <a:spLocks noGrp="1"/>
          </p:cNvSpPr>
          <p:nvPr>
            <p:ph type="ftr" sz="quarter" idx="11"/>
          </p:nvPr>
        </p:nvSpPr>
        <p:spPr/>
        <p:txBody>
          <a:bodyPr/>
          <a:lstStyle/>
          <a:p>
            <a:r>
              <a:rPr lang="en-US">
                <a:solidFill>
                  <a:srgbClr val="438086"/>
                </a:solidFill>
                <a:latin typeface="Georgia"/>
              </a:rPr>
              <a:t>NEMA –REC &amp; Anglicanism</a:t>
            </a:r>
            <a:endParaRPr lang="en-US" dirty="0">
              <a:solidFill>
                <a:srgbClr val="438086"/>
              </a:solidFill>
              <a:latin typeface="Georgia"/>
            </a:endParaRPr>
          </a:p>
        </p:txBody>
      </p:sp>
      <p:sp>
        <p:nvSpPr>
          <p:cNvPr id="3" name="Slide Number Placeholder 2">
            <a:extLst>
              <a:ext uri="{FF2B5EF4-FFF2-40B4-BE49-F238E27FC236}">
                <a16:creationId xmlns:a16="http://schemas.microsoft.com/office/drawing/2014/main" id="{6EE7C117-86FE-DC90-A39E-CA9B427DD123}"/>
              </a:ext>
            </a:extLst>
          </p:cNvPr>
          <p:cNvSpPr>
            <a:spLocks noGrp="1"/>
          </p:cNvSpPr>
          <p:nvPr>
            <p:ph type="sldNum" sz="quarter" idx="12"/>
          </p:nvPr>
        </p:nvSpPr>
        <p:spPr/>
        <p:txBody>
          <a:bodyPr/>
          <a:lstStyle/>
          <a:p>
            <a:fld id="{69BC6062-6173-4EDB-B4E8-6C5EAD77A3BD}" type="slidenum">
              <a:rPr lang="en-US" smtClean="0"/>
              <a:t>16</a:t>
            </a:fld>
            <a:endParaRPr lang="en-US"/>
          </a:p>
        </p:txBody>
      </p:sp>
      <p:sp>
        <p:nvSpPr>
          <p:cNvPr id="5" name="TextBox 4">
            <a:extLst>
              <a:ext uri="{FF2B5EF4-FFF2-40B4-BE49-F238E27FC236}">
                <a16:creationId xmlns:a16="http://schemas.microsoft.com/office/drawing/2014/main" id="{551E70ED-4772-8295-4A88-CF35BDA21039}"/>
              </a:ext>
            </a:extLst>
          </p:cNvPr>
          <p:cNvSpPr txBox="1"/>
          <p:nvPr/>
        </p:nvSpPr>
        <p:spPr>
          <a:xfrm>
            <a:off x="1637615" y="1600201"/>
            <a:ext cx="8916770" cy="4247317"/>
          </a:xfrm>
          <a:prstGeom prst="rect">
            <a:avLst/>
          </a:prstGeom>
          <a:noFill/>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rPr>
              <a:t>Restoration of the Monarchy – Charles II – 1660</a:t>
            </a:r>
          </a:p>
          <a:p>
            <a:endParaRPr lang="en-US" sz="2800" b="1" dirty="0">
              <a:solidFill>
                <a:srgbClr val="000000"/>
              </a:solidFill>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Episcopal church government</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Times New Roman" panose="02020603050405020304" pitchFamily="18" charset="0"/>
              </a:rPr>
              <a:t>39 Articles (law of prayer is the law </a:t>
            </a:r>
            <a:r>
              <a:rPr lang="en-US" sz="2800">
                <a:solidFill>
                  <a:srgbClr val="000000"/>
                </a:solidFill>
                <a:latin typeface="Times New Roman" panose="02020603050405020304" pitchFamily="18" charset="0"/>
                <a:ea typeface="Times New Roman" panose="02020603050405020304" pitchFamily="18" charset="0"/>
              </a:rPr>
              <a:t>of belief)</a:t>
            </a:r>
            <a:endParaRPr lang="en-US" sz="2800" dirty="0">
              <a:solidFill>
                <a:srgbClr val="000000"/>
              </a:solidFill>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Book of Common Prayer</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Times New Roman" panose="02020603050405020304" pitchFamily="18" charset="0"/>
              </a:rPr>
              <a:t>Normative principle of worship</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Times New Roman" panose="02020603050405020304" pitchFamily="18" charset="0"/>
              </a:rPr>
              <a:t>Act of Uniformity – 1662</a:t>
            </a:r>
          </a:p>
          <a:p>
            <a:pPr marL="457200" indent="-457200">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Theological stability</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Times New Roman" panose="02020603050405020304" pitchFamily="18" charset="0"/>
              </a:rPr>
              <a:t>World-wide expansion – Colonialism &amp; Mission</a:t>
            </a:r>
            <a:endParaRPr lang="en-US" sz="2800" dirty="0">
              <a:solidFill>
                <a:srgbClr val="000000"/>
              </a:solidFill>
              <a:effectLst/>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816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02C6EB-032C-08C1-A5EF-941DF16F3534}"/>
              </a:ext>
            </a:extLst>
          </p:cNvPr>
          <p:cNvSpPr>
            <a:spLocks noGrp="1"/>
          </p:cNvSpPr>
          <p:nvPr>
            <p:ph type="ftr" sz="quarter" idx="11"/>
          </p:nvPr>
        </p:nvSpPr>
        <p:spPr/>
        <p:txBody>
          <a:bodyPr/>
          <a:lstStyle/>
          <a:p>
            <a:r>
              <a:rPr lang="en-US">
                <a:solidFill>
                  <a:srgbClr val="438086"/>
                </a:solidFill>
                <a:latin typeface="Georgia"/>
              </a:rPr>
              <a:t>NEMA –REC &amp; Anglicanism</a:t>
            </a:r>
            <a:endParaRPr lang="en-US" dirty="0">
              <a:solidFill>
                <a:srgbClr val="438086"/>
              </a:solidFill>
              <a:latin typeface="Georgia"/>
            </a:endParaRPr>
          </a:p>
        </p:txBody>
      </p:sp>
      <p:sp>
        <p:nvSpPr>
          <p:cNvPr id="3" name="Slide Number Placeholder 2">
            <a:extLst>
              <a:ext uri="{FF2B5EF4-FFF2-40B4-BE49-F238E27FC236}">
                <a16:creationId xmlns:a16="http://schemas.microsoft.com/office/drawing/2014/main" id="{B294B1A3-CD57-07A4-62BA-C42E696E383B}"/>
              </a:ext>
            </a:extLst>
          </p:cNvPr>
          <p:cNvSpPr>
            <a:spLocks noGrp="1"/>
          </p:cNvSpPr>
          <p:nvPr>
            <p:ph type="sldNum" sz="quarter" idx="12"/>
          </p:nvPr>
        </p:nvSpPr>
        <p:spPr/>
        <p:txBody>
          <a:bodyPr/>
          <a:lstStyle/>
          <a:p>
            <a:fld id="{69BC6062-6173-4EDB-B4E8-6C5EAD77A3BD}" type="slidenum">
              <a:rPr lang="en-US" smtClean="0"/>
              <a:t>17</a:t>
            </a:fld>
            <a:endParaRPr lang="en-US"/>
          </a:p>
        </p:txBody>
      </p:sp>
      <p:sp>
        <p:nvSpPr>
          <p:cNvPr id="5" name="TextBox 4">
            <a:extLst>
              <a:ext uri="{FF2B5EF4-FFF2-40B4-BE49-F238E27FC236}">
                <a16:creationId xmlns:a16="http://schemas.microsoft.com/office/drawing/2014/main" id="{0A1A6601-F43E-B660-452F-DC4A467D6AFA}"/>
              </a:ext>
            </a:extLst>
          </p:cNvPr>
          <p:cNvSpPr txBox="1"/>
          <p:nvPr/>
        </p:nvSpPr>
        <p:spPr>
          <a:xfrm>
            <a:off x="1368580" y="2257636"/>
            <a:ext cx="9713550" cy="3903954"/>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Church of England went everywhere the British Empire went.</a:t>
            </a:r>
          </a:p>
          <a:p>
            <a:pPr marL="285750" marR="0" indent="-28575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Virginia Colony in Jamestown – 1607</a:t>
            </a:r>
          </a:p>
          <a:p>
            <a:pPr marL="285750" marR="0" indent="-285750">
              <a:lnSpc>
                <a:spcPct val="107000"/>
              </a:lnSpc>
              <a:spcBef>
                <a:spcPts val="0"/>
              </a:spcBef>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Massachusetts Bay Colony – 1628</a:t>
            </a:r>
          </a:p>
          <a:p>
            <a:pPr marL="285750" marR="0" indent="-285750">
              <a:lnSpc>
                <a:spcPct val="107000"/>
              </a:lnSpc>
              <a:spcBef>
                <a:spcPts val="0"/>
              </a:spcBef>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Maryland Charter – 1632</a:t>
            </a:r>
          </a:p>
          <a:p>
            <a:pPr marL="285750" marR="0" indent="-285750">
              <a:lnSpc>
                <a:spcPct val="107000"/>
              </a:lnSpc>
              <a:spcBef>
                <a:spcPts val="0"/>
              </a:spcBef>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By 1732 the original 13 colonies had been established</a:t>
            </a:r>
          </a:p>
          <a:p>
            <a:pPr marR="0">
              <a:lnSpc>
                <a:spcPct val="107000"/>
              </a:lnSpc>
              <a:spcBef>
                <a:spcPts val="0"/>
              </a:spcBef>
              <a:spcAft>
                <a:spcPts val="80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The American Revolution (1775-1783)</a:t>
            </a:r>
          </a:p>
        </p:txBody>
      </p:sp>
      <p:sp>
        <p:nvSpPr>
          <p:cNvPr id="7" name="TextBox 6">
            <a:extLst>
              <a:ext uri="{FF2B5EF4-FFF2-40B4-BE49-F238E27FC236}">
                <a16:creationId xmlns:a16="http://schemas.microsoft.com/office/drawing/2014/main" id="{A48A810F-B744-B9B3-5366-48210771CF86}"/>
              </a:ext>
            </a:extLst>
          </p:cNvPr>
          <p:cNvSpPr txBox="1"/>
          <p:nvPr/>
        </p:nvSpPr>
        <p:spPr>
          <a:xfrm>
            <a:off x="1368580" y="1620311"/>
            <a:ext cx="3620863" cy="532903"/>
          </a:xfrm>
          <a:prstGeom prst="rect">
            <a:avLst/>
          </a:prstGeom>
          <a:noFill/>
        </p:spPr>
        <p:txBody>
          <a:bodyPr wrap="square">
            <a:spAutoFit/>
          </a:bodyPr>
          <a:lstStyle/>
          <a:p>
            <a:pPr marL="0" marR="0">
              <a:lnSpc>
                <a:spcPct val="107000"/>
              </a:lnSpc>
              <a:spcBef>
                <a:spcPts val="0"/>
              </a:spcBef>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Protestant Episcopal</a:t>
            </a:r>
          </a:p>
        </p:txBody>
      </p:sp>
    </p:spTree>
    <p:extLst>
      <p:ext uri="{BB962C8B-B14F-4D97-AF65-F5344CB8AC3E}">
        <p14:creationId xmlns:p14="http://schemas.microsoft.com/office/powerpoint/2010/main" val="194271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09AC54-B25C-399A-7D03-FC95B75B9721}"/>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A0362059-7C19-B314-985E-25E0AB4FC4F1}"/>
              </a:ext>
            </a:extLst>
          </p:cNvPr>
          <p:cNvSpPr>
            <a:spLocks noGrp="1"/>
          </p:cNvSpPr>
          <p:nvPr>
            <p:ph type="sldNum" sz="quarter" idx="12"/>
          </p:nvPr>
        </p:nvSpPr>
        <p:spPr/>
        <p:txBody>
          <a:bodyPr/>
          <a:lstStyle/>
          <a:p>
            <a:fld id="{69BC6062-6173-4EDB-B4E8-6C5EAD77A3BD}" type="slidenum">
              <a:rPr lang="en-US" smtClean="0"/>
              <a:t>18</a:t>
            </a:fld>
            <a:endParaRPr lang="en-US"/>
          </a:p>
        </p:txBody>
      </p:sp>
      <p:sp>
        <p:nvSpPr>
          <p:cNvPr id="5" name="TextBox 4">
            <a:extLst>
              <a:ext uri="{FF2B5EF4-FFF2-40B4-BE49-F238E27FC236}">
                <a16:creationId xmlns:a16="http://schemas.microsoft.com/office/drawing/2014/main" id="{4DD9FC3B-AF6A-3A9F-8DFA-827F7EF6CD4A}"/>
              </a:ext>
            </a:extLst>
          </p:cNvPr>
          <p:cNvSpPr txBox="1"/>
          <p:nvPr/>
        </p:nvSpPr>
        <p:spPr>
          <a:xfrm>
            <a:off x="616517" y="1223690"/>
            <a:ext cx="10791131" cy="4479496"/>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GENERAL CONVENTION (1784 – 1785)</a:t>
            </a:r>
          </a:p>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Fundamental Principles</a:t>
            </a:r>
          </a:p>
          <a:p>
            <a:pPr marL="342900" marR="0" lvl="0" indent="-342900">
              <a:lnSpc>
                <a:spcPct val="107000"/>
              </a:lnSpc>
              <a:spcBef>
                <a:spcPts val="0"/>
              </a:spcBef>
              <a:spcAft>
                <a:spcPts val="800"/>
              </a:spcAft>
              <a:buFont typeface="+mj-lt"/>
              <a:buAutoNum type="romanU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there shall be a general Convention of the Episcopal Church in the United States of America. </a:t>
            </a:r>
          </a:p>
          <a:p>
            <a:pPr marL="342900" marR="0" lvl="0" indent="-342900">
              <a:lnSpc>
                <a:spcPct val="107000"/>
              </a:lnSpc>
              <a:spcBef>
                <a:spcPts val="0"/>
              </a:spcBef>
              <a:spcAft>
                <a:spcPts val="800"/>
              </a:spcAft>
              <a:buFont typeface="+mj-lt"/>
              <a:buAutoNum type="romanU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the Episcopal Church in each State, send Deputies to the Convention, consisting of Clergy and Laity.</a:t>
            </a:r>
          </a:p>
          <a:p>
            <a:pPr marL="342900" marR="0" lvl="0" indent="-342900">
              <a:lnSpc>
                <a:spcPct val="107000"/>
              </a:lnSpc>
              <a:spcBef>
                <a:spcPts val="0"/>
              </a:spcBef>
              <a:spcAft>
                <a:spcPts val="800"/>
              </a:spcAft>
              <a:buFont typeface="+mj-lt"/>
              <a:buAutoNum type="romanU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associated Congregations in two or more States, may send Deputies jointly.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IV. That the said Church shall maintain the Doctrines of the Gospel as now held by the Church of England; and shall adhere to the Liturgy of the said Church as far as shall be consistent with the American Revolution and the Constitutions of the respective States.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81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63D867-353C-8FD9-EC0D-B302B6416D2B}"/>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DCF6D4CE-1AA1-1D12-A558-1EF98FA77FE4}"/>
              </a:ext>
            </a:extLst>
          </p:cNvPr>
          <p:cNvSpPr>
            <a:spLocks noGrp="1"/>
          </p:cNvSpPr>
          <p:nvPr>
            <p:ph type="sldNum" sz="quarter" idx="12"/>
          </p:nvPr>
        </p:nvSpPr>
        <p:spPr/>
        <p:txBody>
          <a:bodyPr/>
          <a:lstStyle/>
          <a:p>
            <a:fld id="{69BC6062-6173-4EDB-B4E8-6C5EAD77A3BD}" type="slidenum">
              <a:rPr lang="en-US" smtClean="0"/>
              <a:t>19</a:t>
            </a:fld>
            <a:endParaRPr lang="en-US"/>
          </a:p>
        </p:txBody>
      </p:sp>
      <p:sp>
        <p:nvSpPr>
          <p:cNvPr id="5" name="TextBox 4">
            <a:extLst>
              <a:ext uri="{FF2B5EF4-FFF2-40B4-BE49-F238E27FC236}">
                <a16:creationId xmlns:a16="http://schemas.microsoft.com/office/drawing/2014/main" id="{EE36DAD1-7874-0D7B-D85E-8E1232D01DCB}"/>
              </a:ext>
            </a:extLst>
          </p:cNvPr>
          <p:cNvSpPr txBox="1"/>
          <p:nvPr/>
        </p:nvSpPr>
        <p:spPr>
          <a:xfrm>
            <a:off x="751703" y="1206024"/>
            <a:ext cx="10688594" cy="5227265"/>
          </a:xfrm>
          <a:prstGeom prst="rect">
            <a:avLst/>
          </a:prstGeom>
          <a:noFill/>
        </p:spPr>
        <p:txBody>
          <a:bodyPr wrap="square">
            <a:spAutoFit/>
          </a:bodyPr>
          <a:lstStyle/>
          <a:p>
            <a:pPr marL="514350" marR="0" lvl="0" indent="-514350">
              <a:lnSpc>
                <a:spcPct val="107000"/>
              </a:lnSpc>
              <a:spcBef>
                <a:spcPts val="0"/>
              </a:spcBef>
              <a:spcAft>
                <a:spcPts val="800"/>
              </a:spcAft>
              <a:buAutoNum type="romanUcPeriod" startAt="5"/>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in every State where there shall be a Bishop duly consecrated and settled, he shall be considered as a Member of the Convention, ex-Officio. </a:t>
            </a:r>
          </a:p>
          <a:p>
            <a:pPr marL="514350" marR="0" lvl="0" indent="-514350">
              <a:lnSpc>
                <a:spcPct val="107000"/>
              </a:lnSpc>
              <a:spcBef>
                <a:spcPts val="0"/>
              </a:spcBef>
              <a:spcAft>
                <a:spcPts val="800"/>
              </a:spcAft>
              <a:buAutoNum type="romanUcPeriod" startAt="5"/>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the Clergy and Laity assembled in Convention, shall deliberate in one Body, but shall vote separately; and the Concurrence of both shall be necessary to give Validity to every Measure.</a:t>
            </a:r>
          </a:p>
          <a:p>
            <a:pPr marL="514350" marR="0" lvl="0" indent="-514350">
              <a:lnSpc>
                <a:spcPct val="107000"/>
              </a:lnSpc>
              <a:spcBef>
                <a:spcPts val="0"/>
              </a:spcBef>
              <a:spcAft>
                <a:spcPts val="800"/>
              </a:spcAft>
              <a:buAutoNum type="romanUcPeriod" startAt="5"/>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the first Meeting of the Convention shall be at Philadelphia Tuesday before the Feast of St. Michael next; to which it is hoped and earnestly desired.  That the Episcopal Churches in the respective States, will send their Clerical and Lay Deputies, duly instructed and authorized to proceed on the necessary Business here in proposed for their Deliberation.</a:t>
            </a:r>
          </a:p>
          <a:p>
            <a:pPr marL="685800" marR="0">
              <a:lnSpc>
                <a:spcPct val="107000"/>
              </a:lnSpc>
              <a:spcBef>
                <a:spcPts val="0"/>
              </a:spcBef>
              <a:spcAft>
                <a:spcPts val="800"/>
              </a:spcAft>
            </a:pP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Signed by Order of the Convention,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William Smith, D.D., President</a:t>
            </a:r>
          </a:p>
        </p:txBody>
      </p:sp>
    </p:spTree>
    <p:extLst>
      <p:ext uri="{BB962C8B-B14F-4D97-AF65-F5344CB8AC3E}">
        <p14:creationId xmlns:p14="http://schemas.microsoft.com/office/powerpoint/2010/main" val="184569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A99DC4-B7F4-F739-A1F9-1677641D4B4E}"/>
              </a:ext>
            </a:extLst>
          </p:cNvPr>
          <p:cNvSpPr>
            <a:spLocks noGrp="1"/>
          </p:cNvSpPr>
          <p:nvPr>
            <p:ph type="ftr" sz="quarter" idx="11"/>
          </p:nvPr>
        </p:nvSpPr>
        <p:spPr/>
        <p:txBody>
          <a:bodyPr/>
          <a:lstStyle/>
          <a:p>
            <a:r>
              <a:rPr lang="en-US" dirty="0"/>
              <a:t>NEMA – REC &amp; Anglicanism</a:t>
            </a:r>
          </a:p>
        </p:txBody>
      </p:sp>
      <p:sp>
        <p:nvSpPr>
          <p:cNvPr id="3" name="Slide Number Placeholder 2">
            <a:extLst>
              <a:ext uri="{FF2B5EF4-FFF2-40B4-BE49-F238E27FC236}">
                <a16:creationId xmlns:a16="http://schemas.microsoft.com/office/drawing/2014/main" id="{F2925796-317A-8059-6F09-7452007EF1B9}"/>
              </a:ext>
            </a:extLst>
          </p:cNvPr>
          <p:cNvSpPr>
            <a:spLocks noGrp="1"/>
          </p:cNvSpPr>
          <p:nvPr>
            <p:ph type="sldNum" sz="quarter" idx="12"/>
          </p:nvPr>
        </p:nvSpPr>
        <p:spPr/>
        <p:txBody>
          <a:bodyPr/>
          <a:lstStyle/>
          <a:p>
            <a:fld id="{69BC6062-6173-4EDB-B4E8-6C5EAD77A3BD}" type="slidenum">
              <a:rPr lang="en-US" smtClean="0"/>
              <a:t>2</a:t>
            </a:fld>
            <a:endParaRPr lang="en-US"/>
          </a:p>
        </p:txBody>
      </p:sp>
      <p:sp>
        <p:nvSpPr>
          <p:cNvPr id="5" name="TextBox 4">
            <a:extLst>
              <a:ext uri="{FF2B5EF4-FFF2-40B4-BE49-F238E27FC236}">
                <a16:creationId xmlns:a16="http://schemas.microsoft.com/office/drawing/2014/main" id="{D29A7C59-4DA8-C340-1102-4DFAF5EAFD89}"/>
              </a:ext>
            </a:extLst>
          </p:cNvPr>
          <p:cNvSpPr txBox="1"/>
          <p:nvPr/>
        </p:nvSpPr>
        <p:spPr>
          <a:xfrm>
            <a:off x="1468859" y="1069848"/>
            <a:ext cx="10446789" cy="5668027"/>
          </a:xfrm>
          <a:prstGeom prst="rect">
            <a:avLst/>
          </a:prstGeom>
          <a:noFill/>
        </p:spPr>
        <p:txBody>
          <a:bodyPr wrap="square">
            <a:spAutoFit/>
          </a:bodyPr>
          <a:lstStyle/>
          <a:p>
            <a:pPr marL="0" marR="0">
              <a:lnSpc>
                <a:spcPct val="115000"/>
              </a:lnSpc>
              <a:spcBef>
                <a:spcPts val="0"/>
              </a:spcBef>
              <a:spcAft>
                <a:spcPts val="1000"/>
              </a:spcAft>
            </a:pP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A True Masterpiece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Brigham Bryant was just a ten-year-old school boy, but in 2002, he discovered a treasure.  He had long admired the dusty oil painting hanging behind the librarian’s desk at his school in Old Lyme, Connecticut.  It had hung there for 70 years without much notice.</a:t>
            </a: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One day he told his father about the painting.  The description piqued his father’s interest so he went to see it for himself.  Although dark and dingy from years of neglect, he discovered it to be a masterpiece by Walter Crane titled, The Fate of Persephone.  Crane was a famous 19</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century British artist and illustrator, particularly of children’s books.</a:t>
            </a: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fixture in the school library turned out to be worth around one million dollars.</a:t>
            </a: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Source: British Weekly</a:t>
            </a:r>
          </a:p>
        </p:txBody>
      </p:sp>
    </p:spTree>
    <p:extLst>
      <p:ext uri="{BB962C8B-B14F-4D97-AF65-F5344CB8AC3E}">
        <p14:creationId xmlns:p14="http://schemas.microsoft.com/office/powerpoint/2010/main" val="235010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EA6AF6-E153-A9FD-E2C9-ADF4CBC1FED9}"/>
              </a:ext>
            </a:extLst>
          </p:cNvPr>
          <p:cNvSpPr>
            <a:spLocks noGrp="1"/>
          </p:cNvSpPr>
          <p:nvPr>
            <p:ph type="ftr" sz="quarter" idx="11"/>
          </p:nvPr>
        </p:nvSpPr>
        <p:spPr/>
        <p:txBody>
          <a:bodyPr/>
          <a:lstStyle/>
          <a:p>
            <a:r>
              <a:rPr lang="en-US">
                <a:solidFill>
                  <a:srgbClr val="438086"/>
                </a:solidFill>
                <a:latin typeface="Georgia"/>
              </a:rPr>
              <a:t>NEMA –REC &amp; Anglicanism</a:t>
            </a:r>
            <a:endParaRPr lang="en-US" dirty="0">
              <a:solidFill>
                <a:srgbClr val="438086"/>
              </a:solidFill>
              <a:latin typeface="Georgia"/>
            </a:endParaRPr>
          </a:p>
        </p:txBody>
      </p:sp>
      <p:sp>
        <p:nvSpPr>
          <p:cNvPr id="3" name="Slide Number Placeholder 2">
            <a:extLst>
              <a:ext uri="{FF2B5EF4-FFF2-40B4-BE49-F238E27FC236}">
                <a16:creationId xmlns:a16="http://schemas.microsoft.com/office/drawing/2014/main" id="{254D029C-4CEC-63C6-EADF-79CD718A6098}"/>
              </a:ext>
            </a:extLst>
          </p:cNvPr>
          <p:cNvSpPr>
            <a:spLocks noGrp="1"/>
          </p:cNvSpPr>
          <p:nvPr>
            <p:ph type="sldNum" sz="quarter" idx="12"/>
          </p:nvPr>
        </p:nvSpPr>
        <p:spPr/>
        <p:txBody>
          <a:bodyPr/>
          <a:lstStyle/>
          <a:p>
            <a:fld id="{69BC6062-6173-4EDB-B4E8-6C5EAD77A3BD}" type="slidenum">
              <a:rPr lang="en-US" smtClean="0"/>
              <a:t>20</a:t>
            </a:fld>
            <a:endParaRPr lang="en-US"/>
          </a:p>
        </p:txBody>
      </p:sp>
      <p:sp>
        <p:nvSpPr>
          <p:cNvPr id="5" name="TextBox 4">
            <a:extLst>
              <a:ext uri="{FF2B5EF4-FFF2-40B4-BE49-F238E27FC236}">
                <a16:creationId xmlns:a16="http://schemas.microsoft.com/office/drawing/2014/main" id="{D2968D5D-DE6E-8444-5B91-583B35F4856E}"/>
              </a:ext>
            </a:extLst>
          </p:cNvPr>
          <p:cNvSpPr txBox="1"/>
          <p:nvPr/>
        </p:nvSpPr>
        <p:spPr>
          <a:xfrm>
            <a:off x="1056033" y="879256"/>
            <a:ext cx="10079934" cy="4801314"/>
          </a:xfrm>
          <a:prstGeom prst="rect">
            <a:avLst/>
          </a:prstGeom>
          <a:noFill/>
        </p:spPr>
        <p:txBody>
          <a:bodyPr wrap="square">
            <a:spAutoFit/>
          </a:bodyPr>
          <a:lstStyle/>
          <a:p>
            <a:pPr marL="457200" indent="-457200">
              <a:buFont typeface="Wingdings" panose="05000000000000000000" pitchFamily="2" charset="2"/>
              <a:buChar char="v"/>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Anglicanism is a Western Christian tradition that has developed from the practices, liturgy, and identity of the Church of England following the English Reformation.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dirty="0">
                <a:solidFill>
                  <a:prstClr val="black"/>
                </a:solidFill>
                <a:latin typeface="Times New Roman" panose="02020603050405020304" pitchFamily="18" charset="0"/>
                <a:cs typeface="Times New Roman" panose="02020603050405020304" pitchFamily="18" charset="0"/>
              </a:rPr>
              <a:t>The Protestant Episcopal Church came out of the Church of England in 1785.</a:t>
            </a:r>
          </a:p>
          <a:p>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dirty="0">
                <a:solidFill>
                  <a:prstClr val="black"/>
                </a:solidFill>
                <a:latin typeface="Times New Roman" panose="02020603050405020304" pitchFamily="18" charset="0"/>
                <a:cs typeface="Times New Roman" panose="02020603050405020304" pitchFamily="18" charset="0"/>
              </a:rPr>
              <a:t>The Reformed Episcopal Church came out of the Protestant Episcopal Church and was formed in 1873.  </a:t>
            </a: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pic>
        <p:nvPicPr>
          <p:cNvPr id="1026" name="Picture 2" descr="George David Cummins | Episcopal Bishop, Unionist Leader ...">
            <a:extLst>
              <a:ext uri="{FF2B5EF4-FFF2-40B4-BE49-F238E27FC236}">
                <a16:creationId xmlns:a16="http://schemas.microsoft.com/office/drawing/2014/main" id="{AE8805B2-C642-1575-85E5-645AB2D7F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49" y="4880113"/>
            <a:ext cx="2608498" cy="181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6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srgbClr val="438086"/>
                </a:solidFill>
                <a:latin typeface="Georgia"/>
              </a:rPr>
              <a:t>NEMA –REC &amp; Anglicanism</a:t>
            </a:r>
            <a:endParaRPr lang="en-US" dirty="0">
              <a:solidFill>
                <a:srgbClr val="438086"/>
              </a:solidFill>
              <a:latin typeface="Georgia"/>
            </a:endParaRPr>
          </a:p>
        </p:txBody>
      </p:sp>
      <p:sp>
        <p:nvSpPr>
          <p:cNvPr id="3" name="Slide Number Placeholder 2"/>
          <p:cNvSpPr>
            <a:spLocks noGrp="1"/>
          </p:cNvSpPr>
          <p:nvPr>
            <p:ph type="sldNum" sz="quarter" idx="12"/>
          </p:nvPr>
        </p:nvSpPr>
        <p:spPr/>
        <p:txBody>
          <a:bodyPr/>
          <a:lstStyle/>
          <a:p>
            <a:fld id="{69BC6062-6173-4EDB-B4E8-6C5EAD77A3BD}" type="slidenum">
              <a:rPr lang="en-US">
                <a:latin typeface="Georgia"/>
              </a:rPr>
              <a:pPr/>
              <a:t>21</a:t>
            </a:fld>
            <a:endParaRPr lang="en-US">
              <a:latin typeface="Georgia"/>
            </a:endParaRPr>
          </a:p>
        </p:txBody>
      </p:sp>
      <p:sp>
        <p:nvSpPr>
          <p:cNvPr id="5" name="Rectangle 4"/>
          <p:cNvSpPr/>
          <p:nvPr/>
        </p:nvSpPr>
        <p:spPr>
          <a:xfrm>
            <a:off x="634967" y="947077"/>
            <a:ext cx="10922065" cy="3785652"/>
          </a:xfrm>
          <a:prstGeom prst="rect">
            <a:avLst/>
          </a:prstGeom>
        </p:spPr>
        <p:txBody>
          <a:bodyPr wrap="square">
            <a:spAutoFit/>
          </a:bodyPr>
          <a:lstStyle/>
          <a:p>
            <a:pPr marL="285750" indent="-285750">
              <a:buFont typeface="Wingdings" panose="05000000000000000000" pitchFamily="2" charset="2"/>
              <a:buChar char="v"/>
            </a:pPr>
            <a:r>
              <a:rPr lang="en-US" sz="2400" dirty="0">
                <a:solidFill>
                  <a:prstClr val="black"/>
                </a:solidFill>
                <a:latin typeface="Times New Roman" panose="02020603050405020304" pitchFamily="18" charset="0"/>
                <a:cs typeface="Times New Roman" panose="02020603050405020304" pitchFamily="18" charset="0"/>
              </a:rPr>
              <a:t>The desire of our founding Bishop George David Cummins was to “restore the Old Paths”.  In his letter of resignation to his Ordinary in the Protestant Episcopal Church he wrote:  </a:t>
            </a:r>
            <a:r>
              <a:rPr lang="en-US" sz="2400" i="1" dirty="0">
                <a:solidFill>
                  <a:prstClr val="black"/>
                </a:solidFill>
                <a:latin typeface="Times New Roman" panose="02020603050405020304" pitchFamily="18" charset="0"/>
                <a:cs typeface="Times New Roman" panose="02020603050405020304" pitchFamily="18" charset="0"/>
              </a:rPr>
              <a:t>I have an earnest hope and confidence that a basis for the union of all Evangelical Christendom can be found in a communion which shall retain or restore a primitive Episcopacy and a pure scriptural liturgy, with a fidelity to the doctrine of justification by faith only… </a:t>
            </a:r>
          </a:p>
          <a:p>
            <a:pPr marL="285750" indent="-285750">
              <a:buFont typeface="Wingdings" panose="05000000000000000000" pitchFamily="2" charset="2"/>
              <a:buChar char="v"/>
            </a:pPr>
            <a:endParaRPr lang="en-US" sz="2400" i="1"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400" i="1" dirty="0">
                <a:solidFill>
                  <a:prstClr val="black"/>
                </a:solidFill>
                <a:latin typeface="Times New Roman" panose="02020603050405020304" pitchFamily="18" charset="0"/>
                <a:cs typeface="Times New Roman" panose="02020603050405020304" pitchFamily="18" charset="0"/>
              </a:rPr>
              <a:t>God has brought the Reformed Episcopal Church into being for the purpose of revivifying the Anglican Communion. – </a:t>
            </a:r>
            <a:r>
              <a:rPr lang="en-US" sz="2400" dirty="0">
                <a:solidFill>
                  <a:prstClr val="black"/>
                </a:solidFill>
                <a:latin typeface="Times New Roman" panose="02020603050405020304" pitchFamily="18" charset="0"/>
                <a:cs typeface="Times New Roman" panose="02020603050405020304" pitchFamily="18" charset="0"/>
              </a:rPr>
              <a:t>The Rev. Joseph D. Wilson (7</a:t>
            </a:r>
            <a:r>
              <a:rPr lang="en-US" sz="2400" baseline="30000" dirty="0">
                <a:solidFill>
                  <a:prstClr val="black"/>
                </a:solidFill>
                <a:latin typeface="Times New Roman" panose="02020603050405020304" pitchFamily="18" charset="0"/>
                <a:cs typeface="Times New Roman" panose="02020603050405020304" pitchFamily="18" charset="0"/>
              </a:rPr>
              <a:t>th</a:t>
            </a:r>
            <a:r>
              <a:rPr lang="en-US" sz="2400" dirty="0">
                <a:solidFill>
                  <a:prstClr val="black"/>
                </a:solidFill>
                <a:latin typeface="Times New Roman" panose="02020603050405020304" pitchFamily="18" charset="0"/>
                <a:cs typeface="Times New Roman" panose="02020603050405020304" pitchFamily="18" charset="0"/>
              </a:rPr>
              <a:t> General Council – 1879)</a:t>
            </a:r>
          </a:p>
        </p:txBody>
      </p:sp>
      <p:sp>
        <p:nvSpPr>
          <p:cNvPr id="7" name="TextBox 6">
            <a:extLst>
              <a:ext uri="{FF2B5EF4-FFF2-40B4-BE49-F238E27FC236}">
                <a16:creationId xmlns:a16="http://schemas.microsoft.com/office/drawing/2014/main" id="{0E7DDD42-BFBE-E843-A09F-F415E46B30B7}"/>
              </a:ext>
            </a:extLst>
          </p:cNvPr>
          <p:cNvSpPr txBox="1"/>
          <p:nvPr/>
        </p:nvSpPr>
        <p:spPr>
          <a:xfrm>
            <a:off x="634967" y="4821821"/>
            <a:ext cx="11060075" cy="1938992"/>
          </a:xfrm>
          <a:prstGeom prst="rect">
            <a:avLst/>
          </a:prstGeom>
          <a:noFill/>
        </p:spPr>
        <p:txBody>
          <a:bodyPr wrap="square">
            <a:spAutoFit/>
          </a:bodyPr>
          <a:lstStyle/>
          <a:p>
            <a:pPr marL="285750" indent="-285750">
              <a:buFont typeface="Wingdings" panose="05000000000000000000" pitchFamily="2" charset="2"/>
              <a:buChar char="v"/>
            </a:pPr>
            <a:r>
              <a:rPr lang="en-US" sz="2400" dirty="0">
                <a:solidFill>
                  <a:prstClr val="black"/>
                </a:solidFill>
                <a:latin typeface="Times New Roman" panose="02020603050405020304" pitchFamily="18" charset="0"/>
                <a:cs typeface="Times New Roman" panose="02020603050405020304" pitchFamily="18" charset="0"/>
              </a:rPr>
              <a:t>From the final paragraph of the REC Mission Statement:  </a:t>
            </a:r>
            <a:r>
              <a:rPr lang="en-US" sz="2400" i="1" dirty="0">
                <a:solidFill>
                  <a:prstClr val="black"/>
                </a:solidFill>
                <a:latin typeface="Times New Roman" panose="02020603050405020304" pitchFamily="18" charset="0"/>
                <a:cs typeface="Times New Roman" panose="02020603050405020304" pitchFamily="18" charset="0"/>
              </a:rPr>
              <a:t>In this fashion, by embracing the broad base of doctrine and practice inherent in apostolic Christianity received by the Church of the English Reformation and expressed in the Thirty-nine Articles of Religion, the Reformed Episcopal Church has a foundation for effective ministry in the name of Christ to a world which is lost and dying without Him.</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04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438086"/>
                </a:solidFill>
                <a:latin typeface="Georgia"/>
              </a:rPr>
              <a:t>NEMA –REC &amp; Anglicanism</a:t>
            </a:r>
          </a:p>
          <a:p>
            <a:endParaRPr lang="en-US" dirty="0">
              <a:solidFill>
                <a:srgbClr val="438086"/>
              </a:solidFill>
              <a:latin typeface="Georgia"/>
            </a:endParaRPr>
          </a:p>
        </p:txBody>
      </p:sp>
      <p:sp>
        <p:nvSpPr>
          <p:cNvPr id="3" name="Slide Number Placeholder 2"/>
          <p:cNvSpPr>
            <a:spLocks noGrp="1"/>
          </p:cNvSpPr>
          <p:nvPr>
            <p:ph type="sldNum" sz="quarter" idx="12"/>
          </p:nvPr>
        </p:nvSpPr>
        <p:spPr/>
        <p:txBody>
          <a:bodyPr/>
          <a:lstStyle/>
          <a:p>
            <a:fld id="{69BC6062-6173-4EDB-B4E8-6C5EAD77A3BD}" type="slidenum">
              <a:rPr lang="en-US">
                <a:latin typeface="Georgia"/>
              </a:rPr>
              <a:pPr/>
              <a:t>22</a:t>
            </a:fld>
            <a:endParaRPr lang="en-US">
              <a:latin typeface="Georgia"/>
            </a:endParaRPr>
          </a:p>
        </p:txBody>
      </p:sp>
      <p:sp>
        <p:nvSpPr>
          <p:cNvPr id="4" name="AutoShape 2" descr="C:\Users\cgillin.6EVES\Desktop\Bible &amp; Prayer Book.web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Georgia"/>
            </a:endParaRPr>
          </a:p>
        </p:txBody>
      </p:sp>
      <p:sp>
        <p:nvSpPr>
          <p:cNvPr id="6" name="AutoShape 4" descr="C:\Users\cgillin.6EVES\Desktop\Bible &amp; Prayer Book.web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Georgia"/>
            </a:endParaRPr>
          </a:p>
        </p:txBody>
      </p:sp>
      <p:pic>
        <p:nvPicPr>
          <p:cNvPr id="1030" name="Picture 6" descr="C:\Users\cgillin.6EVES\Pictures\I Stock - Religious\Spine Red 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939" y="1653208"/>
            <a:ext cx="3026775" cy="20083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gillin.6EVES\Desktop\Prayer Book.jpg">
            <a:extLst>
              <a:ext uri="{FF2B5EF4-FFF2-40B4-BE49-F238E27FC236}">
                <a16:creationId xmlns:a16="http://schemas.microsoft.com/office/drawing/2014/main" id="{630A43B7-2132-35FC-36BE-C50F49D7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396" y="1653207"/>
            <a:ext cx="2934577" cy="20083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gillin.6EVES\Desktop\images.jpg">
            <a:extLst>
              <a:ext uri="{FF2B5EF4-FFF2-40B4-BE49-F238E27FC236}">
                <a16:creationId xmlns:a16="http://schemas.microsoft.com/office/drawing/2014/main" id="{5D35849E-83F3-6534-671C-01A12F01B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3656" y="1653207"/>
            <a:ext cx="2934577" cy="2008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istockphoto.com/photos/holly-communion-picture-id174674611?k=6&amp;m=174674611&amp;s=612x612&amp;w=0&amp;h=xUsdZJuV46Iz1tLHkVjWKQvivDuD9TlGTbMslK3lJmA=">
            <a:extLst>
              <a:ext uri="{FF2B5EF4-FFF2-40B4-BE49-F238E27FC236}">
                <a16:creationId xmlns:a16="http://schemas.microsoft.com/office/drawing/2014/main" id="{B3B979D7-261B-F998-06F1-3C13884BB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939" y="3813963"/>
            <a:ext cx="3026775" cy="2017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gillin.6EVES\Pictures\I Stock - Religious\trinity01.jpg">
            <a:extLst>
              <a:ext uri="{FF2B5EF4-FFF2-40B4-BE49-F238E27FC236}">
                <a16:creationId xmlns:a16="http://schemas.microsoft.com/office/drawing/2014/main" id="{2A7A0F67-AC19-9A70-EBC6-F2583C08F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395" y="3813963"/>
            <a:ext cx="2934578" cy="2008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gillin.6EVES\Desktop\iStock_000012362647Small.jpg">
            <a:extLst>
              <a:ext uri="{FF2B5EF4-FFF2-40B4-BE49-F238E27FC236}">
                <a16:creationId xmlns:a16="http://schemas.microsoft.com/office/drawing/2014/main" id="{D8309386-8C86-36D4-DB1A-0964069620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3655" y="3811408"/>
            <a:ext cx="2934577" cy="20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4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438086"/>
                </a:solidFill>
                <a:latin typeface="Georgia"/>
              </a:rPr>
              <a:t>NEMA –REC &amp; Anglicanism</a:t>
            </a:r>
          </a:p>
          <a:p>
            <a:endParaRPr lang="en-US" dirty="0">
              <a:solidFill>
                <a:srgbClr val="438086"/>
              </a:solidFill>
              <a:latin typeface="Georgia"/>
            </a:endParaRPr>
          </a:p>
        </p:txBody>
      </p:sp>
      <p:sp>
        <p:nvSpPr>
          <p:cNvPr id="3" name="Slide Number Placeholder 2"/>
          <p:cNvSpPr>
            <a:spLocks noGrp="1"/>
          </p:cNvSpPr>
          <p:nvPr>
            <p:ph type="sldNum" sz="quarter" idx="12"/>
          </p:nvPr>
        </p:nvSpPr>
        <p:spPr/>
        <p:txBody>
          <a:bodyPr/>
          <a:lstStyle/>
          <a:p>
            <a:fld id="{69BC6062-6173-4EDB-B4E8-6C5EAD77A3BD}" type="slidenum">
              <a:rPr lang="en-US">
                <a:latin typeface="Georgia"/>
              </a:rPr>
              <a:pPr/>
              <a:t>23</a:t>
            </a:fld>
            <a:endParaRPr lang="en-US">
              <a:latin typeface="Georgia"/>
            </a:endParaRPr>
          </a:p>
        </p:txBody>
      </p:sp>
      <p:sp>
        <p:nvSpPr>
          <p:cNvPr id="4" name="TextBox 3"/>
          <p:cNvSpPr txBox="1"/>
          <p:nvPr/>
        </p:nvSpPr>
        <p:spPr>
          <a:xfrm>
            <a:off x="540026" y="1413260"/>
            <a:ext cx="11111948" cy="4832092"/>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Anglican Realignment</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The Reformed Episcopal Church became a founding jurisdiction of the Anglican Church in North America (ACNA) in 2009.  The ACNA unites 134,000 Anglicans in 1,062 congregations across the United States, Canada, and Mexico into a single Church.  In 2008 the Global Anglican Futures Conference (GAFCON) was convened.  It was a world-wide gathering of biblical, orthodox Anglicans in Jerusalem.  On April 16, 2009 ACNA was recognized as a province of the global Anglican Communion, by the Primates of GAFCON.  The Jerusalem Declaration of 2008 came out of this meeting.  </a:t>
            </a:r>
          </a:p>
        </p:txBody>
      </p:sp>
    </p:spTree>
    <p:extLst>
      <p:ext uri="{BB962C8B-B14F-4D97-AF65-F5344CB8AC3E}">
        <p14:creationId xmlns:p14="http://schemas.microsoft.com/office/powerpoint/2010/main" val="426868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3EC13A-D2AB-F608-AC26-8E337C017524}"/>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E63FADF4-D1DE-C051-7030-93B502CAB5B1}"/>
              </a:ext>
            </a:extLst>
          </p:cNvPr>
          <p:cNvSpPr>
            <a:spLocks noGrp="1"/>
          </p:cNvSpPr>
          <p:nvPr>
            <p:ph type="sldNum" sz="quarter" idx="12"/>
          </p:nvPr>
        </p:nvSpPr>
        <p:spPr/>
        <p:txBody>
          <a:bodyPr/>
          <a:lstStyle/>
          <a:p>
            <a:fld id="{69BC6062-6173-4EDB-B4E8-6C5EAD77A3BD}" type="slidenum">
              <a:rPr lang="en-US" smtClean="0"/>
              <a:t>24</a:t>
            </a:fld>
            <a:endParaRPr lang="en-US"/>
          </a:p>
        </p:txBody>
      </p:sp>
      <p:pic>
        <p:nvPicPr>
          <p:cNvPr id="3074" name="Picture 1" descr="Figure 1">
            <a:extLst>
              <a:ext uri="{FF2B5EF4-FFF2-40B4-BE49-F238E27FC236}">
                <a16:creationId xmlns:a16="http://schemas.microsoft.com/office/drawing/2014/main" id="{F471B78D-B490-79AF-7077-C3A90846F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016" y="1069848"/>
            <a:ext cx="6914362" cy="54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12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438086"/>
                </a:solidFill>
                <a:latin typeface="Georgia"/>
              </a:rPr>
              <a:t>NEMA –REC &amp; Anglicanism</a:t>
            </a:r>
          </a:p>
          <a:p>
            <a:endParaRPr lang="en-US" dirty="0">
              <a:solidFill>
                <a:srgbClr val="438086"/>
              </a:solidFill>
              <a:latin typeface="Georgia"/>
            </a:endParaRPr>
          </a:p>
        </p:txBody>
      </p:sp>
      <p:sp>
        <p:nvSpPr>
          <p:cNvPr id="3" name="Slide Number Placeholder 2"/>
          <p:cNvSpPr>
            <a:spLocks noGrp="1"/>
          </p:cNvSpPr>
          <p:nvPr>
            <p:ph type="sldNum" sz="quarter" idx="12"/>
          </p:nvPr>
        </p:nvSpPr>
        <p:spPr/>
        <p:txBody>
          <a:bodyPr/>
          <a:lstStyle/>
          <a:p>
            <a:fld id="{69BC6062-6173-4EDB-B4E8-6C5EAD77A3BD}" type="slidenum">
              <a:rPr lang="en-US">
                <a:latin typeface="Georgia"/>
              </a:rPr>
              <a:pPr/>
              <a:t>25</a:t>
            </a:fld>
            <a:endParaRPr lang="en-US">
              <a:latin typeface="Georgia"/>
            </a:endParaRPr>
          </a:p>
        </p:txBody>
      </p:sp>
      <p:sp>
        <p:nvSpPr>
          <p:cNvPr id="4" name="Rectangle 3"/>
          <p:cNvSpPr/>
          <p:nvPr/>
        </p:nvSpPr>
        <p:spPr>
          <a:xfrm>
            <a:off x="1149662" y="841248"/>
            <a:ext cx="10257986" cy="4524315"/>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Conclusion</a:t>
            </a:r>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sz="2400" dirty="0">
                <a:solidFill>
                  <a:prstClr val="black"/>
                </a:solidFill>
                <a:latin typeface="Times New Roman" panose="02020603050405020304" pitchFamily="18" charset="0"/>
                <a:cs typeface="Times New Roman" panose="02020603050405020304" pitchFamily="18" charset="0"/>
              </a:rPr>
              <a:t>Do we understand and appreciate what the REC has to offer?</a:t>
            </a:r>
          </a:p>
          <a:p>
            <a:r>
              <a:rPr lang="en-US" sz="24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sz="2400" dirty="0">
                <a:solidFill>
                  <a:prstClr val="black"/>
                </a:solidFill>
                <a:latin typeface="Times New Roman" panose="02020603050405020304" pitchFamily="18" charset="0"/>
                <a:cs typeface="Times New Roman" panose="02020603050405020304" pitchFamily="18" charset="0"/>
              </a:rPr>
              <a:t>Our desire must be to build churches filled with people whose desire is to worship and serve the living God through faith in our Lord Jesus Christ.  Being Anglican is a means to the end, not the end itself.</a:t>
            </a:r>
          </a:p>
          <a:p>
            <a:r>
              <a:rPr lang="en-US" sz="24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sz="2400" dirty="0">
                <a:solidFill>
                  <a:prstClr val="black"/>
                </a:solidFill>
                <a:latin typeface="Times New Roman" panose="02020603050405020304" pitchFamily="18" charset="0"/>
                <a:cs typeface="Times New Roman" panose="02020603050405020304" pitchFamily="18" charset="0"/>
              </a:rPr>
              <a:t>If we are to succeed in revitalizing this Diocese, it will only be because God blesses the work.  Therefore, </a:t>
            </a:r>
            <a:r>
              <a:rPr lang="en-US" sz="2400" b="1" dirty="0">
                <a:solidFill>
                  <a:prstClr val="black"/>
                </a:solidFill>
                <a:latin typeface="Times New Roman" panose="02020603050405020304" pitchFamily="18" charset="0"/>
                <a:cs typeface="Times New Roman" panose="02020603050405020304" pitchFamily="18" charset="0"/>
              </a:rPr>
              <a:t>we will make prayer for the health and growth of our churches </a:t>
            </a:r>
            <a:r>
              <a:rPr lang="en-US" sz="2400" dirty="0">
                <a:solidFill>
                  <a:prstClr val="black"/>
                </a:solidFill>
                <a:latin typeface="Times New Roman" panose="02020603050405020304" pitchFamily="18" charset="0"/>
                <a:cs typeface="Times New Roman" panose="02020603050405020304" pitchFamily="18" charset="0"/>
              </a:rPr>
              <a:t>a regular part of every one of our diocesan meetings, our local worship services, parish meetings and the personal devotions of the people.</a:t>
            </a:r>
          </a:p>
        </p:txBody>
      </p:sp>
      <p:pic>
        <p:nvPicPr>
          <p:cNvPr id="3074" name="Picture 2" descr="C:\Users\cgillin.6EVES\Desktop\iStock_000001012964X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982" y="5365563"/>
            <a:ext cx="974035" cy="14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2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CED5D7-6CF4-3FD9-31AE-57DABA76B8FC}"/>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319A92C3-6599-D7EA-502C-BBA5A7091D00}"/>
              </a:ext>
            </a:extLst>
          </p:cNvPr>
          <p:cNvSpPr>
            <a:spLocks noGrp="1"/>
          </p:cNvSpPr>
          <p:nvPr>
            <p:ph type="sldNum" sz="quarter" idx="12"/>
          </p:nvPr>
        </p:nvSpPr>
        <p:spPr/>
        <p:txBody>
          <a:bodyPr/>
          <a:lstStyle/>
          <a:p>
            <a:fld id="{69BC6062-6173-4EDB-B4E8-6C5EAD77A3BD}" type="slidenum">
              <a:rPr lang="en-US" smtClean="0"/>
              <a:t>26</a:t>
            </a:fld>
            <a:endParaRPr lang="en-US"/>
          </a:p>
        </p:txBody>
      </p:sp>
      <p:pic>
        <p:nvPicPr>
          <p:cNvPr id="4" name="Picture 3">
            <a:extLst>
              <a:ext uri="{FF2B5EF4-FFF2-40B4-BE49-F238E27FC236}">
                <a16:creationId xmlns:a16="http://schemas.microsoft.com/office/drawing/2014/main" id="{D338030E-0509-1961-F92D-2BCA7F0D9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05150" y="2538022"/>
            <a:ext cx="5943600" cy="2573020"/>
          </a:xfrm>
          <a:prstGeom prst="rect">
            <a:avLst/>
          </a:prstGeom>
          <a:noFill/>
          <a:ln>
            <a:noFill/>
          </a:ln>
        </p:spPr>
      </p:pic>
      <p:sp>
        <p:nvSpPr>
          <p:cNvPr id="6" name="TextBox 5">
            <a:extLst>
              <a:ext uri="{FF2B5EF4-FFF2-40B4-BE49-F238E27FC236}">
                <a16:creationId xmlns:a16="http://schemas.microsoft.com/office/drawing/2014/main" id="{CA709CFB-CFD0-22D8-5C18-E264CC6B9A72}"/>
              </a:ext>
            </a:extLst>
          </p:cNvPr>
          <p:cNvSpPr txBox="1"/>
          <p:nvPr/>
        </p:nvSpPr>
        <p:spPr>
          <a:xfrm>
            <a:off x="4599332" y="5505803"/>
            <a:ext cx="6097656"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TRUE TREASURE</a:t>
            </a:r>
          </a:p>
        </p:txBody>
      </p:sp>
      <p:sp>
        <p:nvSpPr>
          <p:cNvPr id="8" name="TextBox 7">
            <a:extLst>
              <a:ext uri="{FF2B5EF4-FFF2-40B4-BE49-F238E27FC236}">
                <a16:creationId xmlns:a16="http://schemas.microsoft.com/office/drawing/2014/main" id="{CB607BB4-7D4C-0714-1AA8-C3CB95A1B506}"/>
              </a:ext>
            </a:extLst>
          </p:cNvPr>
          <p:cNvSpPr txBox="1"/>
          <p:nvPr/>
        </p:nvSpPr>
        <p:spPr>
          <a:xfrm>
            <a:off x="3124200" y="6014519"/>
            <a:ext cx="6097656"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Anglicanism &amp; the Reformed Episcopal Church</a:t>
            </a:r>
          </a:p>
        </p:txBody>
      </p:sp>
      <p:sp>
        <p:nvSpPr>
          <p:cNvPr id="7" name="TextBox 6">
            <a:extLst>
              <a:ext uri="{FF2B5EF4-FFF2-40B4-BE49-F238E27FC236}">
                <a16:creationId xmlns:a16="http://schemas.microsoft.com/office/drawing/2014/main" id="{C24C0DB0-67BA-1FAE-DF19-D76FB6A6A851}"/>
              </a:ext>
            </a:extLst>
          </p:cNvPr>
          <p:cNvSpPr txBox="1"/>
          <p:nvPr/>
        </p:nvSpPr>
        <p:spPr>
          <a:xfrm>
            <a:off x="2431509" y="942932"/>
            <a:ext cx="8468139" cy="1200329"/>
          </a:xfrm>
          <a:prstGeom prst="rect">
            <a:avLst/>
          </a:prstGeom>
          <a:noFill/>
        </p:spPr>
        <p:txBody>
          <a:bodyPr wrap="square">
            <a:spAutoFit/>
          </a:bodyPr>
          <a:lstStyle/>
          <a:p>
            <a:r>
              <a:rPr lang="en-US" sz="2400" i="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 have learned over the past weeks that there are people in our congregation that have no idea that the Reformed Episcopal Church is part of the Anglican tradition. </a:t>
            </a:r>
            <a:endParaRPr lang="en-US" sz="2400" dirty="0"/>
          </a:p>
        </p:txBody>
      </p:sp>
    </p:spTree>
    <p:extLst>
      <p:ext uri="{BB962C8B-B14F-4D97-AF65-F5344CB8AC3E}">
        <p14:creationId xmlns:p14="http://schemas.microsoft.com/office/powerpoint/2010/main" val="119517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109792" y="612648"/>
            <a:ext cx="1767840" cy="457200"/>
          </a:xfrm>
        </p:spPr>
        <p:txBody>
          <a:bodyPr/>
          <a:lstStyle/>
          <a:p>
            <a:r>
              <a:rPr lang="en-US" dirty="0">
                <a:solidFill>
                  <a:srgbClr val="438086"/>
                </a:solidFill>
                <a:latin typeface="Georgia"/>
              </a:rPr>
              <a:t>NEMA –REC &amp; Anglicanism</a:t>
            </a:r>
          </a:p>
          <a:p>
            <a:endParaRPr lang="en-US" dirty="0">
              <a:solidFill>
                <a:srgbClr val="438086"/>
              </a:solidFill>
              <a:latin typeface="Georgia"/>
            </a:endParaRPr>
          </a:p>
        </p:txBody>
      </p:sp>
      <p:sp>
        <p:nvSpPr>
          <p:cNvPr id="3" name="Slide Number Placeholder 2"/>
          <p:cNvSpPr>
            <a:spLocks noGrp="1"/>
          </p:cNvSpPr>
          <p:nvPr>
            <p:ph type="sldNum" sz="quarter" idx="12"/>
          </p:nvPr>
        </p:nvSpPr>
        <p:spPr/>
        <p:txBody>
          <a:bodyPr/>
          <a:lstStyle/>
          <a:p>
            <a:fld id="{69BC6062-6173-4EDB-B4E8-6C5EAD77A3BD}" type="slidenum">
              <a:rPr lang="en-US">
                <a:latin typeface="Georgia"/>
              </a:rPr>
              <a:pPr/>
              <a:t>27</a:t>
            </a:fld>
            <a:endParaRPr lang="en-US">
              <a:latin typeface="Georgia"/>
            </a:endParaRPr>
          </a:p>
        </p:txBody>
      </p:sp>
      <p:sp>
        <p:nvSpPr>
          <p:cNvPr id="4" name="Rectangle 3"/>
          <p:cNvSpPr/>
          <p:nvPr/>
        </p:nvSpPr>
        <p:spPr>
          <a:xfrm>
            <a:off x="4787310" y="4551016"/>
            <a:ext cx="2465740" cy="707886"/>
          </a:xfrm>
          <a:prstGeom prst="rect">
            <a:avLst/>
          </a:prstGeom>
        </p:spPr>
        <p:txBody>
          <a:bodyPr wrap="none">
            <a:spAutoFit/>
          </a:bodyPr>
          <a:lstStyle/>
          <a:p>
            <a:r>
              <a:rPr lang="en-US" sz="4000" dirty="0">
                <a:solidFill>
                  <a:prstClr val="black"/>
                </a:solidFill>
                <a:latin typeface="Times New Roman" panose="02020603050405020304" pitchFamily="18" charset="0"/>
                <a:cs typeface="Times New Roman" panose="02020603050405020304" pitchFamily="18" charset="0"/>
              </a:rPr>
              <a:t>Questions?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400128" y="2362200"/>
            <a:ext cx="1507568" cy="2050774"/>
          </a:xfrm>
          <a:prstGeom prst="rect">
            <a:avLst/>
          </a:prstGeom>
          <a:noFill/>
          <a:ln>
            <a:noFill/>
          </a:ln>
        </p:spPr>
      </p:pic>
    </p:spTree>
    <p:extLst>
      <p:ext uri="{BB962C8B-B14F-4D97-AF65-F5344CB8AC3E}">
        <p14:creationId xmlns:p14="http://schemas.microsoft.com/office/powerpoint/2010/main" val="353126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FF8F31-D763-A572-5F5D-4B1A9CC5B764}"/>
              </a:ext>
            </a:extLst>
          </p:cNvPr>
          <p:cNvSpPr>
            <a:spLocks noGrp="1"/>
          </p:cNvSpPr>
          <p:nvPr>
            <p:ph type="ftr" sz="quarter" idx="11"/>
          </p:nvPr>
        </p:nvSpPr>
        <p:spPr>
          <a:xfrm>
            <a:off x="7010399" y="612648"/>
            <a:ext cx="1775791" cy="457200"/>
          </a:xfrm>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EDD578BB-A87D-EB6C-B1A0-8D3244ADDAC7}"/>
              </a:ext>
            </a:extLst>
          </p:cNvPr>
          <p:cNvSpPr>
            <a:spLocks noGrp="1"/>
          </p:cNvSpPr>
          <p:nvPr>
            <p:ph type="sldNum" sz="quarter" idx="12"/>
          </p:nvPr>
        </p:nvSpPr>
        <p:spPr/>
        <p:txBody>
          <a:bodyPr/>
          <a:lstStyle/>
          <a:p>
            <a:fld id="{69BC6062-6173-4EDB-B4E8-6C5EAD77A3BD}" type="slidenum">
              <a:rPr lang="en-US" smtClean="0"/>
              <a:t>3</a:t>
            </a:fld>
            <a:endParaRPr lang="en-US"/>
          </a:p>
        </p:txBody>
      </p:sp>
      <p:sp>
        <p:nvSpPr>
          <p:cNvPr id="5" name="TextBox 4">
            <a:extLst>
              <a:ext uri="{FF2B5EF4-FFF2-40B4-BE49-F238E27FC236}">
                <a16:creationId xmlns:a16="http://schemas.microsoft.com/office/drawing/2014/main" id="{322F1ECF-5976-C394-D5E2-5FCB885A8FCD}"/>
              </a:ext>
            </a:extLst>
          </p:cNvPr>
          <p:cNvSpPr txBox="1"/>
          <p:nvPr/>
        </p:nvSpPr>
        <p:spPr>
          <a:xfrm>
            <a:off x="1438275" y="2344784"/>
            <a:ext cx="9315449" cy="3786486"/>
          </a:xfrm>
          <a:prstGeom prst="rect">
            <a:avLst/>
          </a:prstGeom>
          <a:noFill/>
        </p:spPr>
        <p:txBody>
          <a:bodyPr wrap="square">
            <a:spAutoFit/>
          </a:bodyPr>
          <a:lstStyle/>
          <a:p>
            <a:pPr marL="0" marR="0">
              <a:lnSpc>
                <a:spcPct val="107000"/>
              </a:lnSpc>
              <a:spcBef>
                <a:spcPts val="0"/>
              </a:spcBef>
              <a:spcAft>
                <a:spcPts val="800"/>
              </a:spcAft>
            </a:pPr>
            <a:r>
              <a:rPr lang="en-US" sz="3200" i="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 have learned over the past weeks that there are people in our congregation that have no idea that the Reformed Episcopal Church is part of the Anglican tradition.  Those who opposed a previous rector back in the day accused him of being "Anglican" rather than being "Reformed Episcopal".</a:t>
            </a:r>
            <a:endParaRPr lang="en-US" sz="3200" i="1" kern="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762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720" y="1258691"/>
            <a:ext cx="8931967" cy="5262979"/>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Questions</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Q: When you hear the word Anglican, what comes to mind?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Q: Are you concerned about the use of the word Anglican </a:t>
            </a:r>
          </a:p>
          <a:p>
            <a:r>
              <a:rPr lang="en-US" sz="2800" dirty="0">
                <a:solidFill>
                  <a:prstClr val="black"/>
                </a:solidFill>
                <a:latin typeface="Times New Roman" panose="02020603050405020304" pitchFamily="18" charset="0"/>
                <a:cs typeface="Times New Roman" panose="02020603050405020304" pitchFamily="18" charset="0"/>
              </a:rPr>
              <a:t>     in relation to the Reformed Episcopal Church?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Q: If so, why?  If not, why not?</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What follows is a simple introduction to the relationship of the Reformed Episcopal Church to Anglicanism.</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a:solidFill>
                  <a:srgbClr val="438086"/>
                </a:solidFill>
                <a:latin typeface="Georgia"/>
              </a:rPr>
              <a:t>NEMA –REC &amp; Anglicanism</a:t>
            </a:r>
          </a:p>
        </p:txBody>
      </p:sp>
      <p:sp>
        <p:nvSpPr>
          <p:cNvPr id="4" name="Slide Number Placeholder 3"/>
          <p:cNvSpPr>
            <a:spLocks noGrp="1"/>
          </p:cNvSpPr>
          <p:nvPr>
            <p:ph type="sldNum" sz="quarter" idx="12"/>
          </p:nvPr>
        </p:nvSpPr>
        <p:spPr/>
        <p:txBody>
          <a:bodyPr/>
          <a:lstStyle/>
          <a:p>
            <a:fld id="{69BC6062-6173-4EDB-B4E8-6C5EAD77A3BD}" type="slidenum">
              <a:rPr lang="en-US">
                <a:latin typeface="Georgia"/>
              </a:rPr>
              <a:pPr/>
              <a:t>4</a:t>
            </a:fld>
            <a:endParaRPr lang="en-US">
              <a:latin typeface="Georgia"/>
            </a:endParaRPr>
          </a:p>
        </p:txBody>
      </p:sp>
    </p:spTree>
    <p:extLst>
      <p:ext uri="{BB962C8B-B14F-4D97-AF65-F5344CB8AC3E}">
        <p14:creationId xmlns:p14="http://schemas.microsoft.com/office/powerpoint/2010/main" val="356350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64A025-8048-D5EB-A29E-455B79CAB7E0}"/>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AE112E0D-65E6-93AF-D248-10741BF890B0}"/>
              </a:ext>
            </a:extLst>
          </p:cNvPr>
          <p:cNvSpPr>
            <a:spLocks noGrp="1"/>
          </p:cNvSpPr>
          <p:nvPr>
            <p:ph type="sldNum" sz="quarter" idx="12"/>
          </p:nvPr>
        </p:nvSpPr>
        <p:spPr/>
        <p:txBody>
          <a:bodyPr/>
          <a:lstStyle/>
          <a:p>
            <a:fld id="{69BC6062-6173-4EDB-B4E8-6C5EAD77A3BD}" type="slidenum">
              <a:rPr lang="en-US" smtClean="0"/>
              <a:t>5</a:t>
            </a:fld>
            <a:endParaRPr lang="en-US"/>
          </a:p>
        </p:txBody>
      </p:sp>
      <p:sp>
        <p:nvSpPr>
          <p:cNvPr id="5" name="TextBox 4">
            <a:extLst>
              <a:ext uri="{FF2B5EF4-FFF2-40B4-BE49-F238E27FC236}">
                <a16:creationId xmlns:a16="http://schemas.microsoft.com/office/drawing/2014/main" id="{807D2B61-7222-26FF-B9C5-7C2938D5112D}"/>
              </a:ext>
            </a:extLst>
          </p:cNvPr>
          <p:cNvSpPr txBox="1"/>
          <p:nvPr/>
        </p:nvSpPr>
        <p:spPr>
          <a:xfrm>
            <a:off x="1594137" y="1807781"/>
            <a:ext cx="9224010" cy="4210448"/>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REC Constitution &amp; Canons - ARTICLE III</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u="sng" kern="100" dirty="0">
                <a:effectLst/>
                <a:latin typeface="Times New Roman" panose="02020603050405020304" pitchFamily="18" charset="0"/>
                <a:ea typeface="Calibri" panose="020F0502020204030204" pitchFamily="34" charset="0"/>
                <a:cs typeface="Times New Roman" panose="02020603050405020304" pitchFamily="18" charset="0"/>
              </a:rPr>
              <a:t>Doctrinal Position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Church holds the Faith as once delivered to the saints, and as transmitted through the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Church of England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especially as articulated in her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Reformation heritage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range of her Anglican divines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as deposited in the founding principles of the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Protestant Episcopal Church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in the United States of America.</a:t>
            </a:r>
          </a:p>
        </p:txBody>
      </p:sp>
    </p:spTree>
    <p:extLst>
      <p:ext uri="{BB962C8B-B14F-4D97-AF65-F5344CB8AC3E}">
        <p14:creationId xmlns:p14="http://schemas.microsoft.com/office/powerpoint/2010/main" val="221572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24A378-65D3-5B66-D5C0-046A026D0156}"/>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8BDC5AE4-5210-6F79-15EE-FBCC3700B54A}"/>
              </a:ext>
            </a:extLst>
          </p:cNvPr>
          <p:cNvSpPr>
            <a:spLocks noGrp="1"/>
          </p:cNvSpPr>
          <p:nvPr>
            <p:ph type="sldNum" sz="quarter" idx="12"/>
          </p:nvPr>
        </p:nvSpPr>
        <p:spPr/>
        <p:txBody>
          <a:bodyPr/>
          <a:lstStyle/>
          <a:p>
            <a:fld id="{69BC6062-6173-4EDB-B4E8-6C5EAD77A3BD}" type="slidenum">
              <a:rPr lang="en-US" smtClean="0"/>
              <a:t>6</a:t>
            </a:fld>
            <a:endParaRPr lang="en-US"/>
          </a:p>
        </p:txBody>
      </p:sp>
      <p:sp>
        <p:nvSpPr>
          <p:cNvPr id="5" name="TextBox 4">
            <a:extLst>
              <a:ext uri="{FF2B5EF4-FFF2-40B4-BE49-F238E27FC236}">
                <a16:creationId xmlns:a16="http://schemas.microsoft.com/office/drawing/2014/main" id="{D2E8040E-6B7B-7893-B882-596FB6613752}"/>
              </a:ext>
            </a:extLst>
          </p:cNvPr>
          <p:cNvSpPr txBox="1"/>
          <p:nvPr/>
        </p:nvSpPr>
        <p:spPr>
          <a:xfrm>
            <a:off x="574813" y="1745710"/>
            <a:ext cx="11042374" cy="5278368"/>
          </a:xfrm>
          <a:prstGeom prst="rect">
            <a:avLst/>
          </a:prstGeom>
          <a:noFill/>
        </p:spPr>
        <p:txBody>
          <a:bodyPr wrap="square">
            <a:spAutoFit/>
          </a:bodyPr>
          <a:lstStyle/>
          <a:p>
            <a:pPr marL="457200" marR="0" indent="-457200">
              <a:lnSpc>
                <a:spcPct val="107000"/>
              </a:lnSpc>
              <a:spcBef>
                <a:spcPts val="0"/>
              </a:spcBef>
              <a:spcAft>
                <a:spcPts val="800"/>
              </a:spcAft>
              <a:buFont typeface="Wingdings" panose="05000000000000000000" pitchFamily="2" charset="2"/>
              <a:buChar char="v"/>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Christianity was brought to the British Isles very early by Roman soldiers and traders.  Tertullian, one of the earliest Latin Church Fathers, noted that as early as 220AD Christian groups were flourishing.</a:t>
            </a:r>
          </a:p>
          <a:p>
            <a:pPr marL="457200" marR="0" indent="-457200">
              <a:lnSpc>
                <a:spcPct val="107000"/>
              </a:lnSpc>
              <a:spcBef>
                <a:spcPts val="0"/>
              </a:spcBef>
              <a:spcAft>
                <a:spcPts val="800"/>
              </a:spcAft>
              <a:buFont typeface="Wingdings" panose="05000000000000000000" pitchFamily="2" charset="2"/>
              <a:buChar char="v"/>
            </a:pPr>
            <a:r>
              <a:rPr lang="en-US" sz="28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The name “Anglican” is traced back to the ancient Anglo-Saxon tribes of Europe who settled in Great Britian in the post-Roman period.  The tribal name was spelled “</a:t>
            </a:r>
            <a:r>
              <a:rPr lang="en-US" sz="2800" kern="100" dirty="0" err="1">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Engles</a:t>
            </a:r>
            <a:r>
              <a:rPr lang="en-US" sz="28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 or “Angles” and the tribe’s speech was the precursor to the English language.  Their island became known as England. </a:t>
            </a:r>
            <a:r>
              <a:rPr lang="en-US" sz="2800" dirty="0">
                <a:solidFill>
                  <a:prstClr val="black"/>
                </a:solidFill>
                <a:latin typeface="Times New Roman" panose="02020603050405020304" pitchFamily="18" charset="0"/>
                <a:cs typeface="Times New Roman" panose="02020603050405020304" pitchFamily="18" charset="0"/>
              </a:rPr>
              <a:t>("land of </a:t>
            </a:r>
            <a:r>
              <a:rPr lang="en-US" sz="2800" dirty="0" err="1">
                <a:solidFill>
                  <a:prstClr val="black"/>
                </a:solidFill>
                <a:latin typeface="Times New Roman" panose="02020603050405020304" pitchFamily="18" charset="0"/>
                <a:cs typeface="Times New Roman" panose="02020603050405020304" pitchFamily="18" charset="0"/>
              </a:rPr>
              <a:t>Ængle</a:t>
            </a:r>
            <a:r>
              <a:rPr lang="en-US" sz="2800" dirty="0">
                <a:solidFill>
                  <a:prstClr val="black"/>
                </a:solidFill>
                <a:latin typeface="Times New Roman" panose="02020603050405020304" pitchFamily="18" charset="0"/>
                <a:cs typeface="Times New Roman" panose="02020603050405020304" pitchFamily="18" charset="0"/>
              </a:rPr>
              <a:t>")</a:t>
            </a:r>
            <a:endParaRPr lang="en-US" sz="2800" kern="100" dirty="0">
              <a:solidFill>
                <a:prstClr val="black"/>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688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EA1FE4-CFE7-A623-4F0C-9E47A5A92E91}"/>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BF573211-429B-6BE3-F39C-F9E04345DEDB}"/>
              </a:ext>
            </a:extLst>
          </p:cNvPr>
          <p:cNvSpPr>
            <a:spLocks noGrp="1"/>
          </p:cNvSpPr>
          <p:nvPr>
            <p:ph type="sldNum" sz="quarter" idx="12"/>
          </p:nvPr>
        </p:nvSpPr>
        <p:spPr/>
        <p:txBody>
          <a:bodyPr/>
          <a:lstStyle/>
          <a:p>
            <a:fld id="{69BC6062-6173-4EDB-B4E8-6C5EAD77A3BD}" type="slidenum">
              <a:rPr lang="en-US" smtClean="0"/>
              <a:t>7</a:t>
            </a:fld>
            <a:endParaRPr lang="en-US"/>
          </a:p>
        </p:txBody>
      </p:sp>
      <p:pic>
        <p:nvPicPr>
          <p:cNvPr id="5" name="Picture 4">
            <a:extLst>
              <a:ext uri="{FF2B5EF4-FFF2-40B4-BE49-F238E27FC236}">
                <a16:creationId xmlns:a16="http://schemas.microsoft.com/office/drawing/2014/main" id="{FFFDB737-C506-25D6-3FA8-6B1992C0F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907" y="1613068"/>
            <a:ext cx="9104186" cy="4117179"/>
          </a:xfrm>
          <a:prstGeom prst="rect">
            <a:avLst/>
          </a:prstGeom>
        </p:spPr>
      </p:pic>
    </p:spTree>
    <p:extLst>
      <p:ext uri="{BB962C8B-B14F-4D97-AF65-F5344CB8AC3E}">
        <p14:creationId xmlns:p14="http://schemas.microsoft.com/office/powerpoint/2010/main" val="284140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D4566D-D541-673B-04D6-AACD78FF594A}"/>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3B7DE7BE-2045-B619-DBA5-6F963CE917AF}"/>
              </a:ext>
            </a:extLst>
          </p:cNvPr>
          <p:cNvSpPr>
            <a:spLocks noGrp="1"/>
          </p:cNvSpPr>
          <p:nvPr>
            <p:ph type="sldNum" sz="quarter" idx="12"/>
          </p:nvPr>
        </p:nvSpPr>
        <p:spPr/>
        <p:txBody>
          <a:bodyPr/>
          <a:lstStyle/>
          <a:p>
            <a:fld id="{69BC6062-6173-4EDB-B4E8-6C5EAD77A3BD}" type="slidenum">
              <a:rPr lang="en-US" smtClean="0"/>
              <a:t>8</a:t>
            </a:fld>
            <a:endParaRPr lang="en-US"/>
          </a:p>
        </p:txBody>
      </p:sp>
      <p:sp>
        <p:nvSpPr>
          <p:cNvPr id="7" name="TextBox 6">
            <a:extLst>
              <a:ext uri="{FF2B5EF4-FFF2-40B4-BE49-F238E27FC236}">
                <a16:creationId xmlns:a16="http://schemas.microsoft.com/office/drawing/2014/main" id="{150DAC3F-1840-4938-B6E6-5076645FAA21}"/>
              </a:ext>
            </a:extLst>
          </p:cNvPr>
          <p:cNvSpPr txBox="1"/>
          <p:nvPr/>
        </p:nvSpPr>
        <p:spPr>
          <a:xfrm>
            <a:off x="1170332" y="1249389"/>
            <a:ext cx="6097656" cy="4832092"/>
          </a:xfrm>
          <a:prstGeom prst="rect">
            <a:avLst/>
          </a:prstGeom>
          <a:noFill/>
        </p:spPr>
        <p:txBody>
          <a:bodyPr wrap="square">
            <a:spAutoFit/>
          </a:bodyPr>
          <a:lstStyle/>
          <a:p>
            <a:pPr marL="0" marR="0">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Timeline</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209 – Execution of Alban</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312 – Emperor Constantine</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325 – Council of Nicaea</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370 – British invasions</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432 – Patrick</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562 – Columba</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590 – Pope Gregory I</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597 – Augustine of Canterbury</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663 – Synod of Whitby</a:t>
            </a:r>
          </a:p>
          <a:p>
            <a:pPr marL="0" marR="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670-1340 – Medieval Period</a:t>
            </a:r>
          </a:p>
        </p:txBody>
      </p:sp>
      <p:pic>
        <p:nvPicPr>
          <p:cNvPr id="1026" name="Picture 2" descr="Gregory the Great | Christian History | Christianity Today">
            <a:extLst>
              <a:ext uri="{FF2B5EF4-FFF2-40B4-BE49-F238E27FC236}">
                <a16:creationId xmlns:a16="http://schemas.microsoft.com/office/drawing/2014/main" id="{717B6A54-A484-B389-9614-69D1B9EB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434" y="2311611"/>
            <a:ext cx="4835088" cy="270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1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06D998-4387-9B54-C94C-DB38E6F63A90}"/>
              </a:ext>
            </a:extLst>
          </p:cNvPr>
          <p:cNvSpPr>
            <a:spLocks noGrp="1"/>
          </p:cNvSpPr>
          <p:nvPr>
            <p:ph type="ftr" sz="quarter" idx="11"/>
          </p:nvPr>
        </p:nvSpPr>
        <p:spPr/>
        <p:txBody>
          <a:bodyPr/>
          <a:lstStyle/>
          <a:p>
            <a:r>
              <a:rPr lang="en-US" dirty="0">
                <a:solidFill>
                  <a:srgbClr val="438086"/>
                </a:solidFill>
                <a:latin typeface="Georgia"/>
              </a:rPr>
              <a:t>NEMA –REC &amp; Anglicanism</a:t>
            </a:r>
          </a:p>
          <a:p>
            <a:endParaRPr lang="en-US" dirty="0"/>
          </a:p>
        </p:txBody>
      </p:sp>
      <p:sp>
        <p:nvSpPr>
          <p:cNvPr id="3" name="Slide Number Placeholder 2">
            <a:extLst>
              <a:ext uri="{FF2B5EF4-FFF2-40B4-BE49-F238E27FC236}">
                <a16:creationId xmlns:a16="http://schemas.microsoft.com/office/drawing/2014/main" id="{636863A0-28E0-8082-B20E-8C65B9C209C0}"/>
              </a:ext>
            </a:extLst>
          </p:cNvPr>
          <p:cNvSpPr>
            <a:spLocks noGrp="1"/>
          </p:cNvSpPr>
          <p:nvPr>
            <p:ph type="sldNum" sz="quarter" idx="12"/>
          </p:nvPr>
        </p:nvSpPr>
        <p:spPr/>
        <p:txBody>
          <a:bodyPr/>
          <a:lstStyle/>
          <a:p>
            <a:fld id="{69BC6062-6173-4EDB-B4E8-6C5EAD77A3BD}" type="slidenum">
              <a:rPr lang="en-US" smtClean="0"/>
              <a:t>9</a:t>
            </a:fld>
            <a:endParaRPr lang="en-US"/>
          </a:p>
        </p:txBody>
      </p:sp>
      <p:pic>
        <p:nvPicPr>
          <p:cNvPr id="5" name="Picture 4">
            <a:extLst>
              <a:ext uri="{FF2B5EF4-FFF2-40B4-BE49-F238E27FC236}">
                <a16:creationId xmlns:a16="http://schemas.microsoft.com/office/drawing/2014/main" id="{3E20BEC6-D1B1-3D81-D077-1F11F0A72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07" y="2673727"/>
            <a:ext cx="3942521" cy="2190289"/>
          </a:xfrm>
          <a:prstGeom prst="rect">
            <a:avLst/>
          </a:prstGeom>
        </p:spPr>
      </p:pic>
      <p:pic>
        <p:nvPicPr>
          <p:cNvPr id="7" name="Picture 6">
            <a:extLst>
              <a:ext uri="{FF2B5EF4-FFF2-40B4-BE49-F238E27FC236}">
                <a16:creationId xmlns:a16="http://schemas.microsoft.com/office/drawing/2014/main" id="{2A582729-B626-4A25-8D09-E8EC4FF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068" y="2673727"/>
            <a:ext cx="3950145" cy="2194525"/>
          </a:xfrm>
          <a:prstGeom prst="rect">
            <a:avLst/>
          </a:prstGeom>
        </p:spPr>
      </p:pic>
      <p:pic>
        <p:nvPicPr>
          <p:cNvPr id="9" name="Picture 8">
            <a:extLst>
              <a:ext uri="{FF2B5EF4-FFF2-40B4-BE49-F238E27FC236}">
                <a16:creationId xmlns:a16="http://schemas.microsoft.com/office/drawing/2014/main" id="{0E4AAA08-3607-406E-E265-3A762B9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853" y="2673727"/>
            <a:ext cx="3854069" cy="2141150"/>
          </a:xfrm>
          <a:prstGeom prst="rect">
            <a:avLst/>
          </a:prstGeom>
        </p:spPr>
      </p:pic>
    </p:spTree>
    <p:extLst>
      <p:ext uri="{BB962C8B-B14F-4D97-AF65-F5344CB8AC3E}">
        <p14:creationId xmlns:p14="http://schemas.microsoft.com/office/powerpoint/2010/main" val="266491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1882</Words>
  <Application>Microsoft Office PowerPoint</Application>
  <PresentationFormat>Widescreen</PresentationFormat>
  <Paragraphs>193</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Georgia</vt:lpstr>
      <vt:lpstr>Times New Roman</vt:lpstr>
      <vt:lpstr>Trebuchet MS</vt:lpstr>
      <vt:lpstr>Wingdings</vt:lpstr>
      <vt:lpstr>Wingdings 2</vt:lpstr>
      <vt:lpstr>Urban</vt:lpstr>
      <vt:lpstr>A TRUE TREASURE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dc:creator>
  <cp:lastModifiedBy>Chuck</cp:lastModifiedBy>
  <cp:revision>49</cp:revision>
  <dcterms:created xsi:type="dcterms:W3CDTF">2023-10-18T15:29:29Z</dcterms:created>
  <dcterms:modified xsi:type="dcterms:W3CDTF">2023-11-04T13:47:46Z</dcterms:modified>
</cp:coreProperties>
</file>